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8"/>
  </p:notesMasterIdLst>
  <p:sldIdLst>
    <p:sldId id="265" r:id="rId5"/>
    <p:sldId id="263" r:id="rId6"/>
    <p:sldId id="266" r:id="rId7"/>
    <p:sldId id="623" r:id="rId8"/>
    <p:sldId id="270" r:id="rId9"/>
    <p:sldId id="539" r:id="rId10"/>
    <p:sldId id="617" r:id="rId11"/>
    <p:sldId id="631" r:id="rId12"/>
    <p:sldId id="610" r:id="rId13"/>
    <p:sldId id="621" r:id="rId14"/>
    <p:sldId id="625" r:id="rId15"/>
    <p:sldId id="540" r:id="rId16"/>
    <p:sldId id="606" r:id="rId17"/>
    <p:sldId id="628" r:id="rId18"/>
    <p:sldId id="607" r:id="rId19"/>
    <p:sldId id="629" r:id="rId20"/>
    <p:sldId id="603" r:id="rId21"/>
    <p:sldId id="609" r:id="rId22"/>
    <p:sldId id="612" r:id="rId23"/>
    <p:sldId id="611" r:id="rId24"/>
    <p:sldId id="551" r:id="rId25"/>
    <p:sldId id="552" r:id="rId26"/>
    <p:sldId id="550" r:id="rId27"/>
    <p:sldId id="557" r:id="rId28"/>
    <p:sldId id="600" r:id="rId29"/>
    <p:sldId id="619" r:id="rId30"/>
    <p:sldId id="559" r:id="rId31"/>
    <p:sldId id="565" r:id="rId32"/>
    <p:sldId id="569" r:id="rId33"/>
    <p:sldId id="568" r:id="rId34"/>
    <p:sldId id="570" r:id="rId35"/>
    <p:sldId id="567" r:id="rId36"/>
    <p:sldId id="571" r:id="rId37"/>
    <p:sldId id="572" r:id="rId38"/>
    <p:sldId id="630" r:id="rId39"/>
    <p:sldId id="575" r:id="rId40"/>
    <p:sldId id="577" r:id="rId41"/>
    <p:sldId id="574" r:id="rId42"/>
    <p:sldId id="620" r:id="rId43"/>
    <p:sldId id="578" r:id="rId44"/>
    <p:sldId id="582" r:id="rId45"/>
    <p:sldId id="581" r:id="rId46"/>
    <p:sldId id="580" r:id="rId47"/>
    <p:sldId id="579" r:id="rId48"/>
    <p:sldId id="589" r:id="rId49"/>
    <p:sldId id="584" r:id="rId50"/>
    <p:sldId id="585" r:id="rId51"/>
    <p:sldId id="591" r:id="rId52"/>
    <p:sldId id="592" r:id="rId53"/>
    <p:sldId id="593" r:id="rId54"/>
    <p:sldId id="622" r:id="rId55"/>
    <p:sldId id="598" r:id="rId56"/>
    <p:sldId id="561" r:id="rId57"/>
    <p:sldId id="613" r:id="rId58"/>
    <p:sldId id="556" r:id="rId59"/>
    <p:sldId id="542" r:id="rId60"/>
    <p:sldId id="546" r:id="rId61"/>
    <p:sldId id="547" r:id="rId62"/>
    <p:sldId id="562" r:id="rId63"/>
    <p:sldId id="563" r:id="rId64"/>
    <p:sldId id="596" r:id="rId65"/>
    <p:sldId id="614" r:id="rId66"/>
    <p:sldId id="615" r:id="rId6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122A30-2C2F-CA1F-A5E3-676EC9CC4A29}" v="84" dt="2023-04-19T11:43:54.078"/>
    <p1510:client id="{201AA1D0-6620-6872-38A1-86C8AB9DB653}" v="270" dt="2023-04-18T21:08:26.792"/>
    <p1510:client id="{304D9E7D-AC7C-4FB8-AA62-5FE8BCBE7CAC}" v="98" dt="2023-04-18T22:04:27.563"/>
    <p1510:client id="{3BD5884C-4987-C58E-1F03-EB8915D9379C}" v="1" dt="2023-08-02T20:45:11.5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00" autoAdjust="0"/>
  </p:normalViewPr>
  <p:slideViewPr>
    <p:cSldViewPr snapToGrid="0">
      <p:cViewPr varScale="1">
        <p:scale>
          <a:sx n="143" d="100"/>
          <a:sy n="143" d="100"/>
        </p:scale>
        <p:origin x="126" y="19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12F81-08C7-4CAA-BD34-2A8EB33901D9}"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C4B2BC-E96D-45AB-9EE7-BBCBB814F7F7}" type="slidenum">
              <a:rPr lang="en-US" smtClean="0"/>
              <a:t>‹#›</a:t>
            </a:fld>
            <a:endParaRPr lang="en-US"/>
          </a:p>
        </p:txBody>
      </p:sp>
    </p:spTree>
    <p:extLst>
      <p:ext uri="{BB962C8B-B14F-4D97-AF65-F5344CB8AC3E}">
        <p14:creationId xmlns:p14="http://schemas.microsoft.com/office/powerpoint/2010/main" val="3490708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Jody</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1</a:t>
            </a:fld>
            <a:endParaRPr lang="en-US"/>
          </a:p>
        </p:txBody>
      </p:sp>
    </p:spTree>
    <p:extLst>
      <p:ext uri="{BB962C8B-B14F-4D97-AF65-F5344CB8AC3E}">
        <p14:creationId xmlns:p14="http://schemas.microsoft.com/office/powerpoint/2010/main" val="1331424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Jody</a:t>
            </a:r>
          </a:p>
          <a:p>
            <a:endParaRPr lang="en-US"/>
          </a:p>
          <a:p>
            <a:r>
              <a:rPr lang="en-US" dirty="0"/>
              <a:t>In case technical issues: https://www.youtube.com/watch?v=FlqQ4qvqcL8 </a:t>
            </a:r>
            <a:endParaRPr lang="en-US" dirty="0">
              <a:cs typeface="Calibri"/>
            </a:endParaRPr>
          </a:p>
        </p:txBody>
      </p:sp>
      <p:sp>
        <p:nvSpPr>
          <p:cNvPr id="4" name="Slide Number Placeholder 3"/>
          <p:cNvSpPr>
            <a:spLocks noGrp="1"/>
          </p:cNvSpPr>
          <p:nvPr>
            <p:ph type="sldNum" sz="quarter" idx="5"/>
          </p:nvPr>
        </p:nvSpPr>
        <p:spPr/>
        <p:txBody>
          <a:bodyPr/>
          <a:lstStyle/>
          <a:p>
            <a:fld id="{97C4B2BC-E96D-45AB-9EE7-BBCBB814F7F7}" type="slidenum">
              <a:rPr lang="en-US" smtClean="0"/>
              <a:t>10</a:t>
            </a:fld>
            <a:endParaRPr lang="en-US"/>
          </a:p>
        </p:txBody>
      </p:sp>
    </p:spTree>
    <p:extLst>
      <p:ext uri="{BB962C8B-B14F-4D97-AF65-F5344CB8AC3E}">
        <p14:creationId xmlns:p14="http://schemas.microsoft.com/office/powerpoint/2010/main" val="2633866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Sima</a:t>
            </a:r>
          </a:p>
        </p:txBody>
      </p:sp>
      <p:sp>
        <p:nvSpPr>
          <p:cNvPr id="4" name="Slide Number Placeholder 3"/>
          <p:cNvSpPr>
            <a:spLocks noGrp="1"/>
          </p:cNvSpPr>
          <p:nvPr>
            <p:ph type="sldNum" sz="quarter" idx="5"/>
          </p:nvPr>
        </p:nvSpPr>
        <p:spPr/>
        <p:txBody>
          <a:bodyPr/>
          <a:lstStyle/>
          <a:p>
            <a:fld id="{97C4B2BC-E96D-45AB-9EE7-BBCBB814F7F7}" type="slidenum">
              <a:rPr lang="en-US" smtClean="0"/>
              <a:t>11</a:t>
            </a:fld>
            <a:endParaRPr lang="en-US"/>
          </a:p>
        </p:txBody>
      </p:sp>
    </p:spTree>
    <p:extLst>
      <p:ext uri="{BB962C8B-B14F-4D97-AF65-F5344CB8AC3E}">
        <p14:creationId xmlns:p14="http://schemas.microsoft.com/office/powerpoint/2010/main" val="3435699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Sima</a:t>
            </a:r>
            <a:r>
              <a:rPr lang="en-US" dirty="0"/>
              <a:t> </a:t>
            </a:r>
            <a:endParaRPr lang="en-US" dirty="0">
              <a:cs typeface="Calibri"/>
            </a:endParaRPr>
          </a:p>
          <a:p>
            <a:endParaRPr lang="en-US">
              <a:cs typeface="Calibri"/>
            </a:endParaRPr>
          </a:p>
          <a:p>
            <a:pPr marL="171450" indent="-171450" algn="just">
              <a:lnSpc>
                <a:spcPct val="90000"/>
              </a:lnSpc>
              <a:spcBef>
                <a:spcPts val="750"/>
              </a:spcBef>
              <a:buFont typeface="Arial"/>
              <a:buChar char="•"/>
            </a:pPr>
            <a:endParaRPr lang="en-US"/>
          </a:p>
          <a:p>
            <a:pPr marL="171450" indent="-171450" algn="just">
              <a:lnSpc>
                <a:spcPct val="90000"/>
              </a:lnSpc>
              <a:spcBef>
                <a:spcPts val="750"/>
              </a:spcBef>
              <a:buFont typeface="Arial,Sans-Serif"/>
              <a:buChar char="•"/>
            </a:pPr>
            <a:r>
              <a:rPr lang="en-US" dirty="0"/>
              <a:t>Why there is structural racism in research. (no consistency in reporting the race/ethnicity. Is the minimum enough? Is the lack of reporting the reason for this </a:t>
            </a:r>
            <a:r>
              <a:rPr lang="en-US" dirty="0" err="1"/>
              <a:t>racisim</a:t>
            </a:r>
            <a:r>
              <a:rPr lang="en-US" dirty="0"/>
              <a:t>?  What is the recommendation to deal with lack of diversity in research. What do we do as scientists?</a:t>
            </a:r>
            <a:r>
              <a:rPr lang="en-US" b="1" dirty="0"/>
              <a:t> Address the health disparities.</a:t>
            </a:r>
            <a:r>
              <a:rPr lang="en-US" dirty="0"/>
              <a:t> Demographic consideration when capturing the data.  ) </a:t>
            </a:r>
            <a:endParaRPr lang="en-US" dirty="0">
              <a:cs typeface="Calibri"/>
            </a:endParaRPr>
          </a:p>
          <a:p>
            <a:pPr marL="171450" indent="-171450" algn="just">
              <a:lnSpc>
                <a:spcPct val="90000"/>
              </a:lnSpc>
              <a:spcBef>
                <a:spcPts val="750"/>
              </a:spcBef>
              <a:buFont typeface="Arial"/>
              <a:buChar char="•"/>
            </a:pPr>
            <a:r>
              <a:rPr lang="en-US" dirty="0"/>
              <a:t>Lack of participation by this group can render a therapy less trustworthy as a whole for the general public. </a:t>
            </a:r>
            <a:endParaRPr lang="en-US" dirty="0">
              <a:cs typeface="Calibri"/>
            </a:endParaRPr>
          </a:p>
          <a:p>
            <a:pPr marL="171450" indent="-171450">
              <a:buFont typeface="Arial"/>
              <a:buChar char="•"/>
            </a:pPr>
            <a:r>
              <a:rPr lang="en-US" dirty="0"/>
              <a:t>The reports are on the major participants and many minorities get excluded simply </a:t>
            </a:r>
            <a:r>
              <a:rPr lang="en-US" dirty="0" err="1"/>
              <a:t>bc</a:t>
            </a:r>
            <a:r>
              <a:rPr lang="en-US" dirty="0"/>
              <a:t> of the lack of participants. </a:t>
            </a:r>
            <a:endParaRPr lang="en-US" dirty="0">
              <a:cs typeface="Calibri"/>
            </a:endParaRPr>
          </a:p>
          <a:p>
            <a:pPr marL="171450" indent="-171450" algn="just">
              <a:lnSpc>
                <a:spcPct val="90000"/>
              </a:lnSpc>
              <a:spcBef>
                <a:spcPts val="750"/>
              </a:spcBef>
              <a:buFont typeface="Arial"/>
              <a:buChar char="•"/>
            </a:pPr>
            <a:r>
              <a:rPr lang="en-US" dirty="0">
                <a:cs typeface="Calibri"/>
              </a:rPr>
              <a:t>Whys for collecting the race/ethnicity in methods. </a:t>
            </a:r>
            <a:r>
              <a:rPr lang="en-US" b="1" dirty="0">
                <a:cs typeface="Calibri"/>
              </a:rPr>
              <a:t>Why is race/ethnicity is considered a biological variable rather than a social concept. </a:t>
            </a:r>
          </a:p>
          <a:p>
            <a:pPr marL="171450" indent="-171450" algn="just">
              <a:lnSpc>
                <a:spcPct val="90000"/>
              </a:lnSpc>
              <a:spcBef>
                <a:spcPts val="750"/>
              </a:spcBef>
              <a:buFont typeface="Arial"/>
              <a:buChar char="•"/>
            </a:pPr>
            <a:r>
              <a:rPr lang="en-US" dirty="0">
                <a:cs typeface="Calibri"/>
              </a:rPr>
              <a:t>Lack of knowledge about the real reason behind including race/ethnicity in the analysis</a:t>
            </a:r>
          </a:p>
          <a:p>
            <a:pPr marL="171450" indent="-171450" algn="just">
              <a:lnSpc>
                <a:spcPct val="90000"/>
              </a:lnSpc>
              <a:spcBef>
                <a:spcPts val="750"/>
              </a:spcBef>
              <a:buFont typeface="Arial"/>
              <a:buChar char="•"/>
            </a:pPr>
            <a:r>
              <a:rPr lang="en-US" dirty="0"/>
              <a:t>How to address the lack of participants? A research study [5] based on focused group investigations with participants from China, Korea and Vietnam showed that Cultural or religious beliefs are not believed to prevent clinical trial participation. Thus, this could have more to do with other factors including lack of access to this sub-group. </a:t>
            </a:r>
            <a:endParaRPr lang="en-US" dirty="0">
              <a:cs typeface="Calibri"/>
            </a:endParaRPr>
          </a:p>
          <a:p>
            <a:pPr marL="171450" indent="-171450" algn="just">
              <a:lnSpc>
                <a:spcPct val="90000"/>
              </a:lnSpc>
              <a:spcBef>
                <a:spcPts val="750"/>
              </a:spcBef>
              <a:buFont typeface="Arial"/>
              <a:buChar char="•"/>
            </a:pPr>
            <a:r>
              <a:rPr lang="en-US" b="1" dirty="0">
                <a:cs typeface="Calibri"/>
              </a:rPr>
              <a:t>8. talks about the lack of diversity in skin care/cosmetic benefits for people of darker skin. </a:t>
            </a:r>
          </a:p>
          <a:p>
            <a:pPr marL="171450" indent="-171450" algn="just">
              <a:lnSpc>
                <a:spcPct val="90000"/>
              </a:lnSpc>
              <a:spcBef>
                <a:spcPts val="750"/>
              </a:spcBef>
              <a:buFont typeface="Arial"/>
              <a:buChar char="•"/>
            </a:pPr>
            <a:r>
              <a:rPr lang="en-US" b="1" dirty="0"/>
              <a:t>African American men make up 4% of prostate cancer (PC) clinical trials participation but are twice as likely to die from PC than white patients. </a:t>
            </a:r>
            <a:endParaRPr lang="en-US" dirty="0"/>
          </a:p>
          <a:p>
            <a:pPr marL="171450" indent="-171450" algn="just">
              <a:lnSpc>
                <a:spcPct val="90000"/>
              </a:lnSpc>
              <a:spcBef>
                <a:spcPts val="750"/>
              </a:spcBef>
              <a:buFont typeface="Arial"/>
              <a:buChar char="•"/>
            </a:pPr>
            <a:endParaRPr lang="en-US" b="1" dirty="0">
              <a:cs typeface="Calibri"/>
            </a:endParaRPr>
          </a:p>
          <a:p>
            <a:pPr marL="171450" indent="-171450" algn="just">
              <a:lnSpc>
                <a:spcPct val="90000"/>
              </a:lnSpc>
              <a:spcBef>
                <a:spcPts val="750"/>
              </a:spcBef>
              <a:buFont typeface="Arial"/>
              <a:buChar char="•"/>
            </a:pPr>
            <a:r>
              <a:rPr lang="en-US" b="1" dirty="0">
                <a:cs typeface="Calibri"/>
              </a:rPr>
              <a:t>We would like to see and discuss the gaps to better deal with </a:t>
            </a:r>
            <a:r>
              <a:rPr lang="en-US" b="1" dirty="0"/>
              <a:t>Structural Racism in Research. </a:t>
            </a:r>
            <a:endParaRPr lang="en-US" b="1" dirty="0">
              <a:cs typeface="Calibri"/>
            </a:endParaRPr>
          </a:p>
          <a:p>
            <a:pPr marL="171450" indent="-171450" algn="just">
              <a:lnSpc>
                <a:spcPct val="90000"/>
              </a:lnSpc>
              <a:spcBef>
                <a:spcPts val="750"/>
              </a:spcBef>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7C4B2BC-E96D-45AB-9EE7-BBCBB814F7F7}" type="slidenum">
              <a:rPr lang="en-US" smtClean="0"/>
              <a:t>12</a:t>
            </a:fld>
            <a:endParaRPr lang="en-US"/>
          </a:p>
        </p:txBody>
      </p:sp>
    </p:spTree>
    <p:extLst>
      <p:ext uri="{BB962C8B-B14F-4D97-AF65-F5344CB8AC3E}">
        <p14:creationId xmlns:p14="http://schemas.microsoft.com/office/powerpoint/2010/main" val="2437634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Sima</a:t>
            </a:r>
          </a:p>
        </p:txBody>
      </p:sp>
      <p:sp>
        <p:nvSpPr>
          <p:cNvPr id="4" name="Slide Number Placeholder 3"/>
          <p:cNvSpPr>
            <a:spLocks noGrp="1"/>
          </p:cNvSpPr>
          <p:nvPr>
            <p:ph type="sldNum" sz="quarter" idx="5"/>
          </p:nvPr>
        </p:nvSpPr>
        <p:spPr/>
        <p:txBody>
          <a:bodyPr/>
          <a:lstStyle/>
          <a:p>
            <a:fld id="{97C4B2BC-E96D-45AB-9EE7-BBCBB814F7F7}" type="slidenum">
              <a:rPr lang="en-US" smtClean="0"/>
              <a:t>13</a:t>
            </a:fld>
            <a:endParaRPr lang="en-US"/>
          </a:p>
        </p:txBody>
      </p:sp>
    </p:spTree>
    <p:extLst>
      <p:ext uri="{BB962C8B-B14F-4D97-AF65-F5344CB8AC3E}">
        <p14:creationId xmlns:p14="http://schemas.microsoft.com/office/powerpoint/2010/main" val="3116983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Sima</a:t>
            </a:r>
            <a:endParaRPr lang="en-US" dirty="0" err="1">
              <a:cs typeface="Calibri"/>
            </a:endParaRPr>
          </a:p>
          <a:p>
            <a:endParaRPr lang="en-US">
              <a:cs typeface="Calibri"/>
            </a:endParaRPr>
          </a:p>
          <a:p>
            <a:r>
              <a:rPr lang="en-US" dirty="0">
                <a:cs typeface="Calibri"/>
              </a:rPr>
              <a:t>Research question should help capture the right data. For example, different set of data is needed  to show health disparity than the type of data needed to assess structural racism. </a:t>
            </a:r>
          </a:p>
          <a:p>
            <a:r>
              <a:rPr lang="en-US" dirty="0">
                <a:cs typeface="Calibri"/>
              </a:rPr>
              <a:t>For example, health disparities among heart failure patient receiving advance life sustaining therapy has been well documented. For one of Shokoufeh's recent study, they aimed to answer the reason for this disparity. As a result they </a:t>
            </a:r>
            <a:r>
              <a:rPr lang="en-US" dirty="0" err="1">
                <a:cs typeface="Calibri"/>
              </a:rPr>
              <a:t>colledted</a:t>
            </a:r>
            <a:r>
              <a:rPr lang="en-US" dirty="0">
                <a:cs typeface="Calibri"/>
              </a:rPr>
              <a:t> lure patients receiving advance life sustaining therapy which was featured in CNN, the disparities have been well documented. </a:t>
            </a:r>
          </a:p>
          <a:p>
            <a:endParaRPr lang="en-US" dirty="0">
              <a:cs typeface="Calibri"/>
            </a:endParaRPr>
          </a:p>
          <a:p>
            <a:endParaRPr lang="en-US" dirty="0">
              <a:cs typeface="Calibri"/>
            </a:endParaRPr>
          </a:p>
          <a:p>
            <a:r>
              <a:rPr lang="en-US" dirty="0">
                <a:cs typeface="Calibri"/>
              </a:rPr>
              <a:t>We want to see if the patients receive the same treatment based on their race/ethnicity. (Is there structural racism among patients.) They didn't get it </a:t>
            </a:r>
            <a:r>
              <a:rPr lang="en-US" dirty="0" err="1">
                <a:cs typeface="Calibri"/>
              </a:rPr>
              <a:t>bc</a:t>
            </a:r>
            <a:r>
              <a:rPr lang="en-US" dirty="0">
                <a:cs typeface="Calibri"/>
              </a:rPr>
              <a:t> they weren't offered (study the clinician bias) Going beyond to know what kind of information you need to understand the clinician bias in offering the treatment. </a:t>
            </a:r>
            <a:endParaRPr lang="en-US"/>
          </a:p>
          <a:p>
            <a:endParaRPr lang="en-US" dirty="0">
              <a:cs typeface="Calibri"/>
            </a:endParaRPr>
          </a:p>
          <a:p>
            <a:r>
              <a:rPr lang="en-US" dirty="0">
                <a:cs typeface="Calibri"/>
              </a:rPr>
              <a:t>Asked the patients and their preferences. You should collect the data in a way that it reveals if there is actually the bias. </a:t>
            </a:r>
          </a:p>
          <a:p>
            <a:endParaRPr lang="en-US" dirty="0">
              <a:cs typeface="Calibri"/>
            </a:endParaRPr>
          </a:p>
          <a:p>
            <a:r>
              <a:rPr lang="en-US" dirty="0">
                <a:cs typeface="Calibri"/>
              </a:rPr>
              <a:t>Look back at the second paper. </a:t>
            </a:r>
          </a:p>
          <a:p>
            <a:endParaRPr lang="en-US" dirty="0">
              <a:cs typeface="Calibri"/>
            </a:endParaRPr>
          </a:p>
          <a:p>
            <a:pPr marL="171450" indent="-171450">
              <a:spcBef>
                <a:spcPct val="20000"/>
              </a:spcBef>
              <a:spcAft>
                <a:spcPct val="0"/>
              </a:spcAft>
              <a:buFont typeface="Arial"/>
              <a:buChar char="•"/>
            </a:pPr>
            <a:r>
              <a:rPr lang="en-US" b="1" dirty="0"/>
              <a:t>Research study by Ginther DK et al.  in which they analyze the relationship between gender, race/ethnicity, and the probability of being awarded an R01 grant from the National Institutes of Health (NIH).</a:t>
            </a:r>
            <a:endParaRPr lang="en-US" dirty="0"/>
          </a:p>
          <a:p>
            <a:pPr marL="171450" indent="-171450">
              <a:spcBef>
                <a:spcPct val="20000"/>
              </a:spcBef>
              <a:spcAft>
                <a:spcPct val="0"/>
              </a:spcAft>
              <a:buFont typeface="Arial"/>
              <a:buChar char="•"/>
            </a:pPr>
            <a:r>
              <a:rPr lang="en-US" dirty="0"/>
              <a:t>They intentionally seek to reveal any possible underlying disparities that may or may not exist among those seeking R01 award. </a:t>
            </a:r>
            <a:endParaRPr lang="en-US" dirty="0">
              <a:cs typeface="Calibri"/>
            </a:endParaRPr>
          </a:p>
        </p:txBody>
      </p:sp>
      <p:sp>
        <p:nvSpPr>
          <p:cNvPr id="4" name="Slide Number Placeholder 3"/>
          <p:cNvSpPr>
            <a:spLocks noGrp="1"/>
          </p:cNvSpPr>
          <p:nvPr>
            <p:ph type="sldNum" sz="quarter" idx="5"/>
          </p:nvPr>
        </p:nvSpPr>
        <p:spPr/>
        <p:txBody>
          <a:bodyPr/>
          <a:lstStyle/>
          <a:p>
            <a:fld id="{97C4B2BC-E96D-45AB-9EE7-BBCBB814F7F7}" type="slidenum">
              <a:rPr lang="en-US" smtClean="0"/>
              <a:t>14</a:t>
            </a:fld>
            <a:endParaRPr lang="en-US"/>
          </a:p>
        </p:txBody>
      </p:sp>
    </p:spTree>
    <p:extLst>
      <p:ext uri="{BB962C8B-B14F-4D97-AF65-F5344CB8AC3E}">
        <p14:creationId xmlns:p14="http://schemas.microsoft.com/office/powerpoint/2010/main" val="1887278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Sima</a:t>
            </a:r>
            <a:endParaRPr lang="en-US" dirty="0" err="1">
              <a:cs typeface="Calibri"/>
            </a:endParaRPr>
          </a:p>
          <a:p>
            <a:endParaRPr lang="en-US">
              <a:cs typeface="Calibri"/>
            </a:endParaRPr>
          </a:p>
          <a:p>
            <a:r>
              <a:rPr lang="en-US" dirty="0"/>
              <a:t>The data capture and analysis approach are different when you want to determine if health disparities and inequity exists than when you aim to show evidence of structural racism. For later you have to gather additional data and perform such analysis to be able to go beyond just showing disparities.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7C4B2BC-E96D-45AB-9EE7-BBCBB814F7F7}" type="slidenum">
              <a:rPr lang="en-US" smtClean="0"/>
              <a:t>15</a:t>
            </a:fld>
            <a:endParaRPr lang="en-US"/>
          </a:p>
        </p:txBody>
      </p:sp>
    </p:spTree>
    <p:extLst>
      <p:ext uri="{BB962C8B-B14F-4D97-AF65-F5344CB8AC3E}">
        <p14:creationId xmlns:p14="http://schemas.microsoft.com/office/powerpoint/2010/main" val="22904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Sima</a:t>
            </a:r>
            <a:endParaRPr lang="en-US" dirty="0" err="1">
              <a:cs typeface="Calibri"/>
            </a:endParaRPr>
          </a:p>
          <a:p>
            <a:r>
              <a:rPr lang="en-US" dirty="0"/>
              <a:t>Health disparities among heart failure (HF) patient receiving advanced life-sustaining therapies are well documented so the study aimed to examine the source of the disparities.</a:t>
            </a:r>
            <a:endParaRPr lang="en-US" dirty="0">
              <a:cs typeface="Calibri"/>
            </a:endParaRPr>
          </a:p>
          <a:p>
            <a:endParaRPr lang="en-US" dirty="0">
              <a:cs typeface="Calibri"/>
            </a:endParaRPr>
          </a:p>
          <a:p>
            <a:r>
              <a:rPr lang="en-US" dirty="0">
                <a:cs typeface="Calibri"/>
              </a:rPr>
              <a:t>Look back at the second paper. </a:t>
            </a:r>
          </a:p>
          <a:p>
            <a:endParaRPr lang="en-US" dirty="0">
              <a:cs typeface="Calibri"/>
            </a:endParaRPr>
          </a:p>
          <a:p>
            <a:pPr marL="171450" indent="-171450">
              <a:spcBef>
                <a:spcPct val="20000"/>
              </a:spcBef>
              <a:spcAft>
                <a:spcPct val="0"/>
              </a:spcAft>
              <a:buFont typeface="Arial"/>
              <a:buChar char="•"/>
            </a:pPr>
            <a:r>
              <a:rPr lang="en-US" b="1" dirty="0"/>
              <a:t>Research study by Ginther DK et al.  in which they analyze the relationship between gender, race/ethnicity, and the probability of being awarded an R01 grant from the National Institutes of Health (NIH).</a:t>
            </a:r>
            <a:endParaRPr lang="en-US" dirty="0"/>
          </a:p>
          <a:p>
            <a:pPr marL="171450" indent="-171450">
              <a:spcBef>
                <a:spcPct val="20000"/>
              </a:spcBef>
              <a:spcAft>
                <a:spcPct val="0"/>
              </a:spcAft>
              <a:buFont typeface="Arial"/>
              <a:buChar char="•"/>
            </a:pPr>
            <a:r>
              <a:rPr lang="en-US" dirty="0"/>
              <a:t>They intentionally seek to reveal any possible underlying disparities that may or may not exist among those seeking R01 award. </a:t>
            </a:r>
            <a:endParaRPr lang="en-US" dirty="0">
              <a:cs typeface="Calibri"/>
            </a:endParaRPr>
          </a:p>
        </p:txBody>
      </p:sp>
      <p:sp>
        <p:nvSpPr>
          <p:cNvPr id="4" name="Slide Number Placeholder 3"/>
          <p:cNvSpPr>
            <a:spLocks noGrp="1"/>
          </p:cNvSpPr>
          <p:nvPr>
            <p:ph type="sldNum" sz="quarter" idx="5"/>
          </p:nvPr>
        </p:nvSpPr>
        <p:spPr/>
        <p:txBody>
          <a:bodyPr/>
          <a:lstStyle/>
          <a:p>
            <a:fld id="{97C4B2BC-E96D-45AB-9EE7-BBCBB814F7F7}" type="slidenum">
              <a:rPr lang="en-US" smtClean="0"/>
              <a:t>16</a:t>
            </a:fld>
            <a:endParaRPr lang="en-US"/>
          </a:p>
        </p:txBody>
      </p:sp>
    </p:spTree>
    <p:extLst>
      <p:ext uri="{BB962C8B-B14F-4D97-AF65-F5344CB8AC3E}">
        <p14:creationId xmlns:p14="http://schemas.microsoft.com/office/powerpoint/2010/main" val="12847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Sima</a:t>
            </a:r>
            <a:endParaRPr lang="en-US" dirty="0" err="1">
              <a:cs typeface="Calibri"/>
            </a:endParaRPr>
          </a:p>
          <a:p>
            <a:endParaRPr lang="en-US"/>
          </a:p>
          <a:p>
            <a:r>
              <a:rPr lang="en-US" dirty="0">
                <a:cs typeface="Calibri"/>
              </a:rPr>
              <a:t>The idea will be unpacked as we go through the talk in analysis section</a:t>
            </a:r>
          </a:p>
          <a:p>
            <a:endParaRPr lang="en-US" dirty="0">
              <a:cs typeface="Calibri"/>
            </a:endParaRPr>
          </a:p>
          <a:p>
            <a:endParaRPr lang="en-US" dirty="0">
              <a:cs typeface="Calibri"/>
            </a:endParaRPr>
          </a:p>
          <a:p>
            <a:r>
              <a:rPr lang="en-US" dirty="0"/>
              <a:t>For instance, if the study is about capturing the association of a predictor and an outcome, including sex as a confounder might complicate this relationship. </a:t>
            </a:r>
            <a:endParaRPr lang="en-US" dirty="0">
              <a:cs typeface="Calibri"/>
            </a:endParaRPr>
          </a:p>
        </p:txBody>
      </p:sp>
      <p:sp>
        <p:nvSpPr>
          <p:cNvPr id="4" name="Slide Number Placeholder 3"/>
          <p:cNvSpPr>
            <a:spLocks noGrp="1"/>
          </p:cNvSpPr>
          <p:nvPr>
            <p:ph type="sldNum" sz="quarter" idx="5"/>
          </p:nvPr>
        </p:nvSpPr>
        <p:spPr/>
        <p:txBody>
          <a:bodyPr/>
          <a:lstStyle/>
          <a:p>
            <a:fld id="{97C4B2BC-E96D-45AB-9EE7-BBCBB814F7F7}" type="slidenum">
              <a:rPr lang="en-US" smtClean="0"/>
              <a:t>17</a:t>
            </a:fld>
            <a:endParaRPr lang="en-US"/>
          </a:p>
        </p:txBody>
      </p:sp>
    </p:spTree>
    <p:extLst>
      <p:ext uri="{BB962C8B-B14F-4D97-AF65-F5344CB8AC3E}">
        <p14:creationId xmlns:p14="http://schemas.microsoft.com/office/powerpoint/2010/main" val="3164390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Sima</a:t>
            </a:r>
          </a:p>
        </p:txBody>
      </p:sp>
      <p:sp>
        <p:nvSpPr>
          <p:cNvPr id="4" name="Slide Number Placeholder 3"/>
          <p:cNvSpPr>
            <a:spLocks noGrp="1"/>
          </p:cNvSpPr>
          <p:nvPr>
            <p:ph type="sldNum" sz="quarter" idx="5"/>
          </p:nvPr>
        </p:nvSpPr>
        <p:spPr/>
        <p:txBody>
          <a:bodyPr/>
          <a:lstStyle/>
          <a:p>
            <a:fld id="{97C4B2BC-E96D-45AB-9EE7-BBCBB814F7F7}" type="slidenum">
              <a:rPr lang="en-US" smtClean="0"/>
              <a:t>18</a:t>
            </a:fld>
            <a:endParaRPr lang="en-US"/>
          </a:p>
        </p:txBody>
      </p:sp>
    </p:spTree>
    <p:extLst>
      <p:ext uri="{BB962C8B-B14F-4D97-AF65-F5344CB8AC3E}">
        <p14:creationId xmlns:p14="http://schemas.microsoft.com/office/powerpoint/2010/main" val="2488664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Sima</a:t>
            </a:r>
          </a:p>
          <a:p>
            <a:r>
              <a:rPr lang="en-US" dirty="0">
                <a:cs typeface="Calibri"/>
              </a:rPr>
              <a:t>What is the ultimate message. Say the points as if they are questions. </a:t>
            </a:r>
          </a:p>
        </p:txBody>
      </p:sp>
      <p:sp>
        <p:nvSpPr>
          <p:cNvPr id="4" name="Slide Number Placeholder 3"/>
          <p:cNvSpPr>
            <a:spLocks noGrp="1"/>
          </p:cNvSpPr>
          <p:nvPr>
            <p:ph type="sldNum" sz="quarter" idx="5"/>
          </p:nvPr>
        </p:nvSpPr>
        <p:spPr/>
        <p:txBody>
          <a:bodyPr/>
          <a:lstStyle/>
          <a:p>
            <a:fld id="{97C4B2BC-E96D-45AB-9EE7-BBCBB814F7F7}" type="slidenum">
              <a:rPr lang="en-US" smtClean="0"/>
              <a:t>19</a:t>
            </a:fld>
            <a:endParaRPr lang="en-US"/>
          </a:p>
        </p:txBody>
      </p:sp>
    </p:spTree>
    <p:extLst>
      <p:ext uri="{BB962C8B-B14F-4D97-AF65-F5344CB8AC3E}">
        <p14:creationId xmlns:p14="http://schemas.microsoft.com/office/powerpoint/2010/main" val="395996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Jody</a:t>
            </a:r>
          </a:p>
        </p:txBody>
      </p:sp>
      <p:sp>
        <p:nvSpPr>
          <p:cNvPr id="4" name="Slide Number Placeholder 3"/>
          <p:cNvSpPr>
            <a:spLocks noGrp="1"/>
          </p:cNvSpPr>
          <p:nvPr>
            <p:ph type="sldNum" sz="quarter" idx="5"/>
          </p:nvPr>
        </p:nvSpPr>
        <p:spPr/>
        <p:txBody>
          <a:bodyPr/>
          <a:lstStyle/>
          <a:p>
            <a:fld id="{97C4B2BC-E96D-45AB-9EE7-BBCBB814F7F7}" type="slidenum">
              <a:rPr lang="en-US" smtClean="0"/>
              <a:t>2</a:t>
            </a:fld>
            <a:endParaRPr lang="en-US"/>
          </a:p>
        </p:txBody>
      </p:sp>
    </p:spTree>
    <p:extLst>
      <p:ext uri="{BB962C8B-B14F-4D97-AF65-F5344CB8AC3E}">
        <p14:creationId xmlns:p14="http://schemas.microsoft.com/office/powerpoint/2010/main" val="1198924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Sima</a:t>
            </a:r>
            <a:r>
              <a:rPr lang="en-US" dirty="0"/>
              <a:t>:</a:t>
            </a:r>
          </a:p>
          <a:p>
            <a:r>
              <a:rPr lang="en-US" dirty="0">
                <a:cs typeface="Calibri"/>
              </a:rPr>
              <a:t>We want to have a sample that is represented of the population. </a:t>
            </a:r>
          </a:p>
          <a:p>
            <a:r>
              <a:rPr lang="en-US" dirty="0">
                <a:cs typeface="Calibri"/>
              </a:rPr>
              <a:t>Enroll the sample in the study.</a:t>
            </a:r>
          </a:p>
          <a:p>
            <a:r>
              <a:rPr lang="en-US" dirty="0">
                <a:cs typeface="Calibri"/>
              </a:rPr>
              <a:t>Reporting of the analyzing </a:t>
            </a:r>
          </a:p>
          <a:p>
            <a:endParaRPr lang="en-US" dirty="0">
              <a:cs typeface="Calibri"/>
            </a:endParaRPr>
          </a:p>
        </p:txBody>
      </p:sp>
      <p:sp>
        <p:nvSpPr>
          <p:cNvPr id="4" name="Slide Number Placeholder 3"/>
          <p:cNvSpPr>
            <a:spLocks noGrp="1"/>
          </p:cNvSpPr>
          <p:nvPr>
            <p:ph type="sldNum" sz="quarter" idx="5"/>
          </p:nvPr>
        </p:nvSpPr>
        <p:spPr/>
        <p:txBody>
          <a:bodyPr/>
          <a:lstStyle/>
          <a:p>
            <a:fld id="{97C4B2BC-E96D-45AB-9EE7-BBCBB814F7F7}" type="slidenum">
              <a:rPr lang="en-US" smtClean="0"/>
              <a:t>20</a:t>
            </a:fld>
            <a:endParaRPr lang="en-US"/>
          </a:p>
        </p:txBody>
      </p:sp>
    </p:spTree>
    <p:extLst>
      <p:ext uri="{BB962C8B-B14F-4D97-AF65-F5344CB8AC3E}">
        <p14:creationId xmlns:p14="http://schemas.microsoft.com/office/powerpoint/2010/main" val="2218032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Sima</a:t>
            </a:r>
          </a:p>
        </p:txBody>
      </p:sp>
      <p:sp>
        <p:nvSpPr>
          <p:cNvPr id="4" name="Slide Number Placeholder 3"/>
          <p:cNvSpPr>
            <a:spLocks noGrp="1"/>
          </p:cNvSpPr>
          <p:nvPr>
            <p:ph type="sldNum" sz="quarter" idx="5"/>
          </p:nvPr>
        </p:nvSpPr>
        <p:spPr/>
        <p:txBody>
          <a:bodyPr/>
          <a:lstStyle/>
          <a:p>
            <a:fld id="{97C4B2BC-E96D-45AB-9EE7-BBCBB814F7F7}" type="slidenum">
              <a:rPr lang="en-US" smtClean="0"/>
              <a:t>21</a:t>
            </a:fld>
            <a:endParaRPr lang="en-US"/>
          </a:p>
        </p:txBody>
      </p:sp>
    </p:spTree>
    <p:extLst>
      <p:ext uri="{BB962C8B-B14F-4D97-AF65-F5344CB8AC3E}">
        <p14:creationId xmlns:p14="http://schemas.microsoft.com/office/powerpoint/2010/main" val="4025013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Sima</a:t>
            </a:r>
          </a:p>
          <a:p>
            <a:r>
              <a:rPr lang="en-US"/>
              <a:t>When we consider the ultimate goal of capturing these data as describing the participant cohort or understanding generalizability of the study findings (or lack thereof), we often think of the typical “Table 1” of a research article. The general reasoning for this Table 1 is to help us determine both generalizability and gaps. However, when we look at some typical practices in displaying these data in Table 1, we note some problems. For example, the “other” racial category is often too broad to really understand the participant identity within that group. Another common issue is the “Asian” category that is rather broad.     </a:t>
            </a:r>
          </a:p>
          <a:p>
            <a:endParaRPr lang="en-US">
              <a:cs typeface="Calibri"/>
            </a:endParaRPr>
          </a:p>
        </p:txBody>
      </p:sp>
      <p:sp>
        <p:nvSpPr>
          <p:cNvPr id="4" name="Slide Number Placeholder 3"/>
          <p:cNvSpPr>
            <a:spLocks noGrp="1"/>
          </p:cNvSpPr>
          <p:nvPr>
            <p:ph type="sldNum" sz="quarter" idx="5"/>
          </p:nvPr>
        </p:nvSpPr>
        <p:spPr/>
        <p:txBody>
          <a:bodyPr/>
          <a:lstStyle/>
          <a:p>
            <a:fld id="{97C4B2BC-E96D-45AB-9EE7-BBCBB814F7F7}" type="slidenum">
              <a:rPr lang="en-US" smtClean="0"/>
              <a:t>22</a:t>
            </a:fld>
            <a:endParaRPr lang="en-US"/>
          </a:p>
        </p:txBody>
      </p:sp>
    </p:spTree>
    <p:extLst>
      <p:ext uri="{BB962C8B-B14F-4D97-AF65-F5344CB8AC3E}">
        <p14:creationId xmlns:p14="http://schemas.microsoft.com/office/powerpoint/2010/main" val="1325006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Sima</a:t>
            </a:r>
          </a:p>
        </p:txBody>
      </p:sp>
      <p:sp>
        <p:nvSpPr>
          <p:cNvPr id="4" name="Slide Number Placeholder 3"/>
          <p:cNvSpPr>
            <a:spLocks noGrp="1"/>
          </p:cNvSpPr>
          <p:nvPr>
            <p:ph type="sldNum" sz="quarter" idx="5"/>
          </p:nvPr>
        </p:nvSpPr>
        <p:spPr/>
        <p:txBody>
          <a:bodyPr/>
          <a:lstStyle/>
          <a:p>
            <a:fld id="{97C4B2BC-E96D-45AB-9EE7-BBCBB814F7F7}" type="slidenum">
              <a:rPr lang="en-US" smtClean="0"/>
              <a:t>23</a:t>
            </a:fld>
            <a:endParaRPr lang="en-US"/>
          </a:p>
        </p:txBody>
      </p:sp>
    </p:spTree>
    <p:extLst>
      <p:ext uri="{BB962C8B-B14F-4D97-AF65-F5344CB8AC3E}">
        <p14:creationId xmlns:p14="http://schemas.microsoft.com/office/powerpoint/2010/main" val="1759305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Sima </a:t>
            </a:r>
          </a:p>
          <a:p>
            <a:endParaRPr lang="en-US">
              <a:cs typeface="Calibri"/>
            </a:endParaRPr>
          </a:p>
          <a:p>
            <a:r>
              <a:rPr lang="en-US">
                <a:cs typeface="Calibri"/>
              </a:rPr>
              <a:t>This should look familiar to a lot of people in the audience – this is what our funder expects us to use to “describe” our sample</a:t>
            </a:r>
          </a:p>
          <a:p>
            <a:r>
              <a:rPr lang="en-US">
                <a:cs typeface="Calibri"/>
              </a:rPr>
              <a:t>So at minimum, regardless of other plans for reporting, we need to capture these data </a:t>
            </a:r>
          </a:p>
          <a:p>
            <a:endParaRPr lang="en-US">
              <a:cs typeface="Calibri"/>
            </a:endParaRPr>
          </a:p>
        </p:txBody>
      </p:sp>
      <p:sp>
        <p:nvSpPr>
          <p:cNvPr id="4" name="Slide Number Placeholder 3"/>
          <p:cNvSpPr>
            <a:spLocks noGrp="1"/>
          </p:cNvSpPr>
          <p:nvPr>
            <p:ph type="sldNum" sz="quarter" idx="5"/>
          </p:nvPr>
        </p:nvSpPr>
        <p:spPr/>
        <p:txBody>
          <a:bodyPr/>
          <a:lstStyle/>
          <a:p>
            <a:fld id="{97C4B2BC-E96D-45AB-9EE7-BBCBB814F7F7}" type="slidenum">
              <a:rPr lang="en-US" smtClean="0"/>
              <a:t>24</a:t>
            </a:fld>
            <a:endParaRPr lang="en-US"/>
          </a:p>
        </p:txBody>
      </p:sp>
    </p:spTree>
    <p:extLst>
      <p:ext uri="{BB962C8B-B14F-4D97-AF65-F5344CB8AC3E}">
        <p14:creationId xmlns:p14="http://schemas.microsoft.com/office/powerpoint/2010/main" val="2125928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Sima: </a:t>
            </a:r>
          </a:p>
          <a:p>
            <a:r>
              <a:rPr lang="en-US" dirty="0"/>
              <a:t>Slight digression on this broad “Asian” category – something to consider here</a:t>
            </a:r>
            <a:endParaRPr lang="en-US" dirty="0">
              <a:cs typeface="Calibri"/>
            </a:endParaRPr>
          </a:p>
          <a:p>
            <a:r>
              <a:rPr lang="en-US" dirty="0">
                <a:cs typeface="Calibri"/>
              </a:rPr>
              <a:t>It is best to collect the data at granular data. Later for analysis even  if they are lumped together at least the audience would know more about the participants background. This is important specially </a:t>
            </a:r>
            <a:r>
              <a:rPr lang="en-US" dirty="0" err="1">
                <a:cs typeface="Calibri"/>
              </a:rPr>
              <a:t>bc</a:t>
            </a:r>
            <a:r>
              <a:rPr lang="en-US" dirty="0">
                <a:cs typeface="Calibri"/>
              </a:rPr>
              <a:t> the lived experience of a person of </a:t>
            </a:r>
            <a:r>
              <a:rPr lang="en-US">
                <a:cs typeface="Calibri"/>
              </a:rPr>
              <a:t>Chinese</a:t>
            </a:r>
            <a:r>
              <a:rPr lang="en-US" dirty="0">
                <a:cs typeface="Calibri"/>
              </a:rPr>
              <a:t> decent could be different from someone from Sri Lanka. </a:t>
            </a:r>
          </a:p>
        </p:txBody>
      </p:sp>
      <p:sp>
        <p:nvSpPr>
          <p:cNvPr id="4" name="Slide Number Placeholder 3"/>
          <p:cNvSpPr>
            <a:spLocks noGrp="1"/>
          </p:cNvSpPr>
          <p:nvPr>
            <p:ph type="sldNum" sz="quarter" idx="5"/>
          </p:nvPr>
        </p:nvSpPr>
        <p:spPr/>
        <p:txBody>
          <a:bodyPr/>
          <a:lstStyle/>
          <a:p>
            <a:fld id="{97C4B2BC-E96D-45AB-9EE7-BBCBB814F7F7}" type="slidenum">
              <a:rPr lang="en-US" smtClean="0"/>
              <a:t>25</a:t>
            </a:fld>
            <a:endParaRPr lang="en-US"/>
          </a:p>
        </p:txBody>
      </p:sp>
    </p:spTree>
    <p:extLst>
      <p:ext uri="{BB962C8B-B14F-4D97-AF65-F5344CB8AC3E}">
        <p14:creationId xmlns:p14="http://schemas.microsoft.com/office/powerpoint/2010/main" val="3321767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Shokoufeh</a:t>
            </a:r>
          </a:p>
        </p:txBody>
      </p:sp>
      <p:sp>
        <p:nvSpPr>
          <p:cNvPr id="4" name="Slide Number Placeholder 3"/>
          <p:cNvSpPr>
            <a:spLocks noGrp="1"/>
          </p:cNvSpPr>
          <p:nvPr>
            <p:ph type="sldNum" sz="quarter" idx="5"/>
          </p:nvPr>
        </p:nvSpPr>
        <p:spPr/>
        <p:txBody>
          <a:bodyPr/>
          <a:lstStyle/>
          <a:p>
            <a:fld id="{97C4B2BC-E96D-45AB-9EE7-BBCBB814F7F7}" type="slidenum">
              <a:rPr lang="en-US" smtClean="0"/>
              <a:t>26</a:t>
            </a:fld>
            <a:endParaRPr lang="en-US"/>
          </a:p>
        </p:txBody>
      </p:sp>
    </p:spTree>
    <p:extLst>
      <p:ext uri="{BB962C8B-B14F-4D97-AF65-F5344CB8AC3E}">
        <p14:creationId xmlns:p14="http://schemas.microsoft.com/office/powerpoint/2010/main" val="1398052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Shokoufeh to take this section</a:t>
            </a:r>
          </a:p>
          <a:p>
            <a:r>
              <a:rPr lang="en-US"/>
              <a:t>Update + feel free to add some components of the guidance referenced</a:t>
            </a:r>
            <a:endParaRPr lang="en-US">
              <a:cs typeface="Calibri"/>
            </a:endParaRPr>
          </a:p>
        </p:txBody>
      </p:sp>
      <p:sp>
        <p:nvSpPr>
          <p:cNvPr id="4" name="Slide Number Placeholder 3"/>
          <p:cNvSpPr>
            <a:spLocks noGrp="1"/>
          </p:cNvSpPr>
          <p:nvPr>
            <p:ph type="sldNum" sz="quarter" idx="5"/>
          </p:nvPr>
        </p:nvSpPr>
        <p:spPr/>
        <p:txBody>
          <a:bodyPr/>
          <a:lstStyle/>
          <a:p>
            <a:fld id="{97C4B2BC-E96D-45AB-9EE7-BBCBB814F7F7}" type="slidenum">
              <a:rPr lang="en-US" smtClean="0"/>
              <a:t>27</a:t>
            </a:fld>
            <a:endParaRPr lang="en-US"/>
          </a:p>
        </p:txBody>
      </p:sp>
    </p:spTree>
    <p:extLst>
      <p:ext uri="{BB962C8B-B14F-4D97-AF65-F5344CB8AC3E}">
        <p14:creationId xmlns:p14="http://schemas.microsoft.com/office/powerpoint/2010/main" val="3678753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Shokoufeh</a:t>
            </a:r>
          </a:p>
        </p:txBody>
      </p:sp>
      <p:sp>
        <p:nvSpPr>
          <p:cNvPr id="4" name="Slide Number Placeholder 3"/>
          <p:cNvSpPr>
            <a:spLocks noGrp="1"/>
          </p:cNvSpPr>
          <p:nvPr>
            <p:ph type="sldNum" sz="quarter" idx="5"/>
          </p:nvPr>
        </p:nvSpPr>
        <p:spPr/>
        <p:txBody>
          <a:bodyPr/>
          <a:lstStyle/>
          <a:p>
            <a:fld id="{97C4B2BC-E96D-45AB-9EE7-BBCBB814F7F7}" type="slidenum">
              <a:rPr lang="en-US" smtClean="0"/>
              <a:t>28</a:t>
            </a:fld>
            <a:endParaRPr lang="en-US"/>
          </a:p>
        </p:txBody>
      </p:sp>
    </p:spTree>
    <p:extLst>
      <p:ext uri="{BB962C8B-B14F-4D97-AF65-F5344CB8AC3E}">
        <p14:creationId xmlns:p14="http://schemas.microsoft.com/office/powerpoint/2010/main" val="3769185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Shokoufeh</a:t>
            </a:r>
          </a:p>
        </p:txBody>
      </p:sp>
      <p:sp>
        <p:nvSpPr>
          <p:cNvPr id="4" name="Slide Number Placeholder 3"/>
          <p:cNvSpPr>
            <a:spLocks noGrp="1"/>
          </p:cNvSpPr>
          <p:nvPr>
            <p:ph type="sldNum" sz="quarter" idx="5"/>
          </p:nvPr>
        </p:nvSpPr>
        <p:spPr/>
        <p:txBody>
          <a:bodyPr/>
          <a:lstStyle/>
          <a:p>
            <a:fld id="{97C4B2BC-E96D-45AB-9EE7-BBCBB814F7F7}" type="slidenum">
              <a:rPr lang="en-US" smtClean="0"/>
              <a:t>29</a:t>
            </a:fld>
            <a:endParaRPr lang="en-US"/>
          </a:p>
        </p:txBody>
      </p:sp>
    </p:spTree>
    <p:extLst>
      <p:ext uri="{BB962C8B-B14F-4D97-AF65-F5344CB8AC3E}">
        <p14:creationId xmlns:p14="http://schemas.microsoft.com/office/powerpoint/2010/main" val="2035176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Jody</a:t>
            </a:r>
          </a:p>
          <a:p>
            <a:endParaRPr lang="en-US"/>
          </a:p>
          <a:p>
            <a:r>
              <a:rPr lang="en-US"/>
              <a:t>Introduce self</a:t>
            </a:r>
          </a:p>
          <a:p>
            <a:r>
              <a:rPr lang="en-US"/>
              <a:t>Where in your career you are</a:t>
            </a:r>
            <a:endParaRPr lang="en-US">
              <a:cs typeface="Calibri"/>
            </a:endParaRPr>
          </a:p>
          <a:p>
            <a:r>
              <a:rPr lang="en-US"/>
              <a:t>Background in human subjects’ research </a:t>
            </a:r>
            <a:endParaRPr lang="en-US">
              <a:cs typeface="Calibri"/>
            </a:endParaRPr>
          </a:p>
          <a:p>
            <a:r>
              <a:rPr lang="en-US"/>
              <a:t>What drew us to this topic</a:t>
            </a:r>
          </a:p>
        </p:txBody>
      </p:sp>
      <p:sp>
        <p:nvSpPr>
          <p:cNvPr id="4" name="Slide Number Placeholder 3"/>
          <p:cNvSpPr>
            <a:spLocks noGrp="1"/>
          </p:cNvSpPr>
          <p:nvPr>
            <p:ph type="sldNum" sz="quarter" idx="5"/>
          </p:nvPr>
        </p:nvSpPr>
        <p:spPr/>
        <p:txBody>
          <a:bodyPr/>
          <a:lstStyle/>
          <a:p>
            <a:fld id="{97C4B2BC-E96D-45AB-9EE7-BBCBB814F7F7}" type="slidenum">
              <a:rPr lang="en-US" smtClean="0"/>
              <a:t>3</a:t>
            </a:fld>
            <a:endParaRPr lang="en-US"/>
          </a:p>
        </p:txBody>
      </p:sp>
    </p:spTree>
    <p:extLst>
      <p:ext uri="{BB962C8B-B14F-4D97-AF65-F5344CB8AC3E}">
        <p14:creationId xmlns:p14="http://schemas.microsoft.com/office/powerpoint/2010/main" val="3960349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Shokoufeh</a:t>
            </a:r>
          </a:p>
        </p:txBody>
      </p:sp>
      <p:sp>
        <p:nvSpPr>
          <p:cNvPr id="4" name="Slide Number Placeholder 3"/>
          <p:cNvSpPr>
            <a:spLocks noGrp="1"/>
          </p:cNvSpPr>
          <p:nvPr>
            <p:ph type="sldNum" sz="quarter" idx="5"/>
          </p:nvPr>
        </p:nvSpPr>
        <p:spPr/>
        <p:txBody>
          <a:bodyPr/>
          <a:lstStyle/>
          <a:p>
            <a:fld id="{97C4B2BC-E96D-45AB-9EE7-BBCBB814F7F7}" type="slidenum">
              <a:rPr lang="en-US" smtClean="0"/>
              <a:t>30</a:t>
            </a:fld>
            <a:endParaRPr lang="en-US"/>
          </a:p>
        </p:txBody>
      </p:sp>
    </p:spTree>
    <p:extLst>
      <p:ext uri="{BB962C8B-B14F-4D97-AF65-F5344CB8AC3E}">
        <p14:creationId xmlns:p14="http://schemas.microsoft.com/office/powerpoint/2010/main" val="1232188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Shokoufeh</a:t>
            </a:r>
          </a:p>
        </p:txBody>
      </p:sp>
      <p:sp>
        <p:nvSpPr>
          <p:cNvPr id="4" name="Slide Number Placeholder 3"/>
          <p:cNvSpPr>
            <a:spLocks noGrp="1"/>
          </p:cNvSpPr>
          <p:nvPr>
            <p:ph type="sldNum" sz="quarter" idx="5"/>
          </p:nvPr>
        </p:nvSpPr>
        <p:spPr/>
        <p:txBody>
          <a:bodyPr/>
          <a:lstStyle/>
          <a:p>
            <a:fld id="{97C4B2BC-E96D-45AB-9EE7-BBCBB814F7F7}" type="slidenum">
              <a:rPr lang="en-US" smtClean="0"/>
              <a:t>31</a:t>
            </a:fld>
            <a:endParaRPr lang="en-US"/>
          </a:p>
        </p:txBody>
      </p:sp>
    </p:spTree>
    <p:extLst>
      <p:ext uri="{BB962C8B-B14F-4D97-AF65-F5344CB8AC3E}">
        <p14:creationId xmlns:p14="http://schemas.microsoft.com/office/powerpoint/2010/main" val="2585783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Shokoufeh</a:t>
            </a:r>
          </a:p>
        </p:txBody>
      </p:sp>
      <p:sp>
        <p:nvSpPr>
          <p:cNvPr id="4" name="Slide Number Placeholder 3"/>
          <p:cNvSpPr>
            <a:spLocks noGrp="1"/>
          </p:cNvSpPr>
          <p:nvPr>
            <p:ph type="sldNum" sz="quarter" idx="5"/>
          </p:nvPr>
        </p:nvSpPr>
        <p:spPr/>
        <p:txBody>
          <a:bodyPr/>
          <a:lstStyle/>
          <a:p>
            <a:fld id="{97C4B2BC-E96D-45AB-9EE7-BBCBB814F7F7}" type="slidenum">
              <a:rPr lang="en-US" smtClean="0"/>
              <a:t>32</a:t>
            </a:fld>
            <a:endParaRPr lang="en-US"/>
          </a:p>
        </p:txBody>
      </p:sp>
    </p:spTree>
    <p:extLst>
      <p:ext uri="{BB962C8B-B14F-4D97-AF65-F5344CB8AC3E}">
        <p14:creationId xmlns:p14="http://schemas.microsoft.com/office/powerpoint/2010/main" val="77991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Shokoufeh</a:t>
            </a:r>
          </a:p>
        </p:txBody>
      </p:sp>
      <p:sp>
        <p:nvSpPr>
          <p:cNvPr id="4" name="Slide Number Placeholder 3"/>
          <p:cNvSpPr>
            <a:spLocks noGrp="1"/>
          </p:cNvSpPr>
          <p:nvPr>
            <p:ph type="sldNum" sz="quarter" idx="5"/>
          </p:nvPr>
        </p:nvSpPr>
        <p:spPr/>
        <p:txBody>
          <a:bodyPr/>
          <a:lstStyle/>
          <a:p>
            <a:fld id="{97C4B2BC-E96D-45AB-9EE7-BBCBB814F7F7}" type="slidenum">
              <a:rPr lang="en-US" smtClean="0"/>
              <a:t>33</a:t>
            </a:fld>
            <a:endParaRPr lang="en-US"/>
          </a:p>
        </p:txBody>
      </p:sp>
    </p:spTree>
    <p:extLst>
      <p:ext uri="{BB962C8B-B14F-4D97-AF65-F5344CB8AC3E}">
        <p14:creationId xmlns:p14="http://schemas.microsoft.com/office/powerpoint/2010/main" val="3557992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Shokoufeh</a:t>
            </a:r>
          </a:p>
        </p:txBody>
      </p:sp>
      <p:sp>
        <p:nvSpPr>
          <p:cNvPr id="4" name="Slide Number Placeholder 3"/>
          <p:cNvSpPr>
            <a:spLocks noGrp="1"/>
          </p:cNvSpPr>
          <p:nvPr>
            <p:ph type="sldNum" sz="quarter" idx="5"/>
          </p:nvPr>
        </p:nvSpPr>
        <p:spPr/>
        <p:txBody>
          <a:bodyPr/>
          <a:lstStyle/>
          <a:p>
            <a:fld id="{97C4B2BC-E96D-45AB-9EE7-BBCBB814F7F7}" type="slidenum">
              <a:rPr lang="en-US" smtClean="0"/>
              <a:t>34</a:t>
            </a:fld>
            <a:endParaRPr lang="en-US"/>
          </a:p>
        </p:txBody>
      </p:sp>
    </p:spTree>
    <p:extLst>
      <p:ext uri="{BB962C8B-B14F-4D97-AF65-F5344CB8AC3E}">
        <p14:creationId xmlns:p14="http://schemas.microsoft.com/office/powerpoint/2010/main" val="759894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White House Chief Statistician, Dr. Karin Orvis has made the following initial proposal. SPD 15 provides a minimum set of categories that Federal agencies must use if they intend to collect information on race and ethnicity. As of Monday they have received over 18,000 comments. Dr. Felicity Enders, the Chair of ACTS Justice equity, diversity and inclusion special interest group has provided our feedback and support for these revisions. </a:t>
            </a:r>
          </a:p>
        </p:txBody>
      </p:sp>
      <p:sp>
        <p:nvSpPr>
          <p:cNvPr id="4" name="Slide Number Placeholder 3"/>
          <p:cNvSpPr>
            <a:spLocks noGrp="1"/>
          </p:cNvSpPr>
          <p:nvPr>
            <p:ph type="sldNum" sz="quarter" idx="5"/>
          </p:nvPr>
        </p:nvSpPr>
        <p:spPr/>
        <p:txBody>
          <a:bodyPr/>
          <a:lstStyle/>
          <a:p>
            <a:fld id="{97C4B2BC-E96D-45AB-9EE7-BBCBB814F7F7}" type="slidenum">
              <a:rPr lang="en-US" smtClean="0"/>
              <a:t>35</a:t>
            </a:fld>
            <a:endParaRPr lang="en-US"/>
          </a:p>
        </p:txBody>
      </p:sp>
    </p:spTree>
    <p:extLst>
      <p:ext uri="{BB962C8B-B14F-4D97-AF65-F5344CB8AC3E}">
        <p14:creationId xmlns:p14="http://schemas.microsoft.com/office/powerpoint/2010/main" val="3868086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Shokoufeh</a:t>
            </a:r>
          </a:p>
        </p:txBody>
      </p:sp>
      <p:sp>
        <p:nvSpPr>
          <p:cNvPr id="4" name="Slide Number Placeholder 3"/>
          <p:cNvSpPr>
            <a:spLocks noGrp="1"/>
          </p:cNvSpPr>
          <p:nvPr>
            <p:ph type="sldNum" sz="quarter" idx="5"/>
          </p:nvPr>
        </p:nvSpPr>
        <p:spPr/>
        <p:txBody>
          <a:bodyPr/>
          <a:lstStyle/>
          <a:p>
            <a:fld id="{97C4B2BC-E96D-45AB-9EE7-BBCBB814F7F7}" type="slidenum">
              <a:rPr lang="en-US" smtClean="0"/>
              <a:t>36</a:t>
            </a:fld>
            <a:endParaRPr lang="en-US"/>
          </a:p>
        </p:txBody>
      </p:sp>
    </p:spTree>
    <p:extLst>
      <p:ext uri="{BB962C8B-B14F-4D97-AF65-F5344CB8AC3E}">
        <p14:creationId xmlns:p14="http://schemas.microsoft.com/office/powerpoint/2010/main" val="1971756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Shokoufeh</a:t>
            </a:r>
          </a:p>
        </p:txBody>
      </p:sp>
      <p:sp>
        <p:nvSpPr>
          <p:cNvPr id="4" name="Slide Number Placeholder 3"/>
          <p:cNvSpPr>
            <a:spLocks noGrp="1"/>
          </p:cNvSpPr>
          <p:nvPr>
            <p:ph type="sldNum" sz="quarter" idx="5"/>
          </p:nvPr>
        </p:nvSpPr>
        <p:spPr/>
        <p:txBody>
          <a:bodyPr/>
          <a:lstStyle/>
          <a:p>
            <a:fld id="{97C4B2BC-E96D-45AB-9EE7-BBCBB814F7F7}" type="slidenum">
              <a:rPr lang="en-US" smtClean="0"/>
              <a:t>37</a:t>
            </a:fld>
            <a:endParaRPr lang="en-US"/>
          </a:p>
        </p:txBody>
      </p:sp>
    </p:spTree>
    <p:extLst>
      <p:ext uri="{BB962C8B-B14F-4D97-AF65-F5344CB8AC3E}">
        <p14:creationId xmlns:p14="http://schemas.microsoft.com/office/powerpoint/2010/main" val="32047076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 Shokoufeh Section</a:t>
            </a:r>
            <a:endParaRPr lang="en-US">
              <a:cs typeface="Calibri"/>
            </a:endParaRPr>
          </a:p>
        </p:txBody>
      </p:sp>
      <p:sp>
        <p:nvSpPr>
          <p:cNvPr id="4" name="Slide Number Placeholder 3"/>
          <p:cNvSpPr>
            <a:spLocks noGrp="1"/>
          </p:cNvSpPr>
          <p:nvPr>
            <p:ph type="sldNum" sz="quarter" idx="5"/>
          </p:nvPr>
        </p:nvSpPr>
        <p:spPr/>
        <p:txBody>
          <a:bodyPr/>
          <a:lstStyle/>
          <a:p>
            <a:fld id="{97C4B2BC-E96D-45AB-9EE7-BBCBB814F7F7}" type="slidenum">
              <a:rPr lang="en-US" smtClean="0"/>
              <a:t>38</a:t>
            </a:fld>
            <a:endParaRPr lang="en-US"/>
          </a:p>
        </p:txBody>
      </p:sp>
    </p:spTree>
    <p:extLst>
      <p:ext uri="{BB962C8B-B14F-4D97-AF65-F5344CB8AC3E}">
        <p14:creationId xmlns:p14="http://schemas.microsoft.com/office/powerpoint/2010/main" val="1046966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Jody</a:t>
            </a:r>
          </a:p>
        </p:txBody>
      </p:sp>
      <p:sp>
        <p:nvSpPr>
          <p:cNvPr id="4" name="Slide Number Placeholder 3"/>
          <p:cNvSpPr>
            <a:spLocks noGrp="1"/>
          </p:cNvSpPr>
          <p:nvPr>
            <p:ph type="sldNum" sz="quarter" idx="5"/>
          </p:nvPr>
        </p:nvSpPr>
        <p:spPr/>
        <p:txBody>
          <a:bodyPr/>
          <a:lstStyle/>
          <a:p>
            <a:fld id="{97C4B2BC-E96D-45AB-9EE7-BBCBB814F7F7}" type="slidenum">
              <a:rPr lang="en-US" smtClean="0"/>
              <a:t>40</a:t>
            </a:fld>
            <a:endParaRPr lang="en-US"/>
          </a:p>
        </p:txBody>
      </p:sp>
    </p:spTree>
    <p:extLst>
      <p:ext uri="{BB962C8B-B14F-4D97-AF65-F5344CB8AC3E}">
        <p14:creationId xmlns:p14="http://schemas.microsoft.com/office/powerpoint/2010/main" val="362596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Jody</a:t>
            </a:r>
          </a:p>
        </p:txBody>
      </p:sp>
      <p:sp>
        <p:nvSpPr>
          <p:cNvPr id="4" name="Slide Number Placeholder 3"/>
          <p:cNvSpPr>
            <a:spLocks noGrp="1"/>
          </p:cNvSpPr>
          <p:nvPr>
            <p:ph type="sldNum" sz="quarter" idx="5"/>
          </p:nvPr>
        </p:nvSpPr>
        <p:spPr/>
        <p:txBody>
          <a:bodyPr/>
          <a:lstStyle/>
          <a:p>
            <a:fld id="{97C4B2BC-E96D-45AB-9EE7-BBCBB814F7F7}" type="slidenum">
              <a:rPr lang="en-US" smtClean="0"/>
              <a:t>4</a:t>
            </a:fld>
            <a:endParaRPr lang="en-US"/>
          </a:p>
        </p:txBody>
      </p:sp>
    </p:spTree>
    <p:extLst>
      <p:ext uri="{BB962C8B-B14F-4D97-AF65-F5344CB8AC3E}">
        <p14:creationId xmlns:p14="http://schemas.microsoft.com/office/powerpoint/2010/main" val="15752467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Jody</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41</a:t>
            </a:fld>
            <a:endParaRPr lang="en-US"/>
          </a:p>
        </p:txBody>
      </p:sp>
    </p:spTree>
    <p:extLst>
      <p:ext uri="{BB962C8B-B14F-4D97-AF65-F5344CB8AC3E}">
        <p14:creationId xmlns:p14="http://schemas.microsoft.com/office/powerpoint/2010/main" val="1525191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Jody</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42</a:t>
            </a:fld>
            <a:endParaRPr lang="en-US"/>
          </a:p>
        </p:txBody>
      </p:sp>
    </p:spTree>
    <p:extLst>
      <p:ext uri="{BB962C8B-B14F-4D97-AF65-F5344CB8AC3E}">
        <p14:creationId xmlns:p14="http://schemas.microsoft.com/office/powerpoint/2010/main" val="42525490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Jody</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43</a:t>
            </a:fld>
            <a:endParaRPr lang="en-US"/>
          </a:p>
        </p:txBody>
      </p:sp>
    </p:spTree>
    <p:extLst>
      <p:ext uri="{BB962C8B-B14F-4D97-AF65-F5344CB8AC3E}">
        <p14:creationId xmlns:p14="http://schemas.microsoft.com/office/powerpoint/2010/main" val="358981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Jody</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44</a:t>
            </a:fld>
            <a:endParaRPr lang="en-US"/>
          </a:p>
        </p:txBody>
      </p:sp>
    </p:spTree>
    <p:extLst>
      <p:ext uri="{BB962C8B-B14F-4D97-AF65-F5344CB8AC3E}">
        <p14:creationId xmlns:p14="http://schemas.microsoft.com/office/powerpoint/2010/main" val="1484542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Jody</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45</a:t>
            </a:fld>
            <a:endParaRPr lang="en-US"/>
          </a:p>
        </p:txBody>
      </p:sp>
    </p:spTree>
    <p:extLst>
      <p:ext uri="{BB962C8B-B14F-4D97-AF65-F5344CB8AC3E}">
        <p14:creationId xmlns:p14="http://schemas.microsoft.com/office/powerpoint/2010/main" val="4028459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Jody</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46</a:t>
            </a:fld>
            <a:endParaRPr lang="en-US"/>
          </a:p>
        </p:txBody>
      </p:sp>
    </p:spTree>
    <p:extLst>
      <p:ext uri="{BB962C8B-B14F-4D97-AF65-F5344CB8AC3E}">
        <p14:creationId xmlns:p14="http://schemas.microsoft.com/office/powerpoint/2010/main" val="25953697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Jody</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47</a:t>
            </a:fld>
            <a:endParaRPr lang="en-US"/>
          </a:p>
        </p:txBody>
      </p:sp>
    </p:spTree>
    <p:extLst>
      <p:ext uri="{BB962C8B-B14F-4D97-AF65-F5344CB8AC3E}">
        <p14:creationId xmlns:p14="http://schemas.microsoft.com/office/powerpoint/2010/main" val="3802535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Jody</a:t>
            </a:r>
          </a:p>
        </p:txBody>
      </p:sp>
      <p:sp>
        <p:nvSpPr>
          <p:cNvPr id="4" name="Slide Number Placeholder 3"/>
          <p:cNvSpPr>
            <a:spLocks noGrp="1"/>
          </p:cNvSpPr>
          <p:nvPr>
            <p:ph type="sldNum" sz="quarter" idx="5"/>
          </p:nvPr>
        </p:nvSpPr>
        <p:spPr/>
        <p:txBody>
          <a:bodyPr/>
          <a:lstStyle/>
          <a:p>
            <a:fld id="{97C4B2BC-E96D-45AB-9EE7-BBCBB814F7F7}" type="slidenum">
              <a:rPr lang="en-US" smtClean="0"/>
              <a:t>48</a:t>
            </a:fld>
            <a:endParaRPr lang="en-US"/>
          </a:p>
        </p:txBody>
      </p:sp>
    </p:spTree>
    <p:extLst>
      <p:ext uri="{BB962C8B-B14F-4D97-AF65-F5344CB8AC3E}">
        <p14:creationId xmlns:p14="http://schemas.microsoft.com/office/powerpoint/2010/main" val="34081014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Jody</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49</a:t>
            </a:fld>
            <a:endParaRPr lang="en-US"/>
          </a:p>
        </p:txBody>
      </p:sp>
    </p:spTree>
    <p:extLst>
      <p:ext uri="{BB962C8B-B14F-4D97-AF65-F5344CB8AC3E}">
        <p14:creationId xmlns:p14="http://schemas.microsoft.com/office/powerpoint/2010/main" val="6900964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Jody</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50</a:t>
            </a:fld>
            <a:endParaRPr lang="en-US"/>
          </a:p>
        </p:txBody>
      </p:sp>
    </p:spTree>
    <p:extLst>
      <p:ext uri="{BB962C8B-B14F-4D97-AF65-F5344CB8AC3E}">
        <p14:creationId xmlns:p14="http://schemas.microsoft.com/office/powerpoint/2010/main" val="72780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Jody</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5</a:t>
            </a:fld>
            <a:endParaRPr lang="en-US"/>
          </a:p>
        </p:txBody>
      </p:sp>
    </p:spTree>
    <p:extLst>
      <p:ext uri="{BB962C8B-B14F-4D97-AF65-F5344CB8AC3E}">
        <p14:creationId xmlns:p14="http://schemas.microsoft.com/office/powerpoint/2010/main" val="25867561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Shokoufeh </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52</a:t>
            </a:fld>
            <a:endParaRPr lang="en-US"/>
          </a:p>
        </p:txBody>
      </p:sp>
    </p:spTree>
    <p:extLst>
      <p:ext uri="{BB962C8B-B14F-4D97-AF65-F5344CB8AC3E}">
        <p14:creationId xmlns:p14="http://schemas.microsoft.com/office/powerpoint/2010/main" val="4273491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Shokoufeh </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53</a:t>
            </a:fld>
            <a:endParaRPr lang="en-US"/>
          </a:p>
        </p:txBody>
      </p:sp>
    </p:spTree>
    <p:extLst>
      <p:ext uri="{BB962C8B-B14F-4D97-AF65-F5344CB8AC3E}">
        <p14:creationId xmlns:p14="http://schemas.microsoft.com/office/powerpoint/2010/main" val="42115136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Shokoufeh </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54</a:t>
            </a:fld>
            <a:endParaRPr lang="en-US"/>
          </a:p>
        </p:txBody>
      </p:sp>
    </p:spTree>
    <p:extLst>
      <p:ext uri="{BB962C8B-B14F-4D97-AF65-F5344CB8AC3E}">
        <p14:creationId xmlns:p14="http://schemas.microsoft.com/office/powerpoint/2010/main" val="26325787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Shokoufeh </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55</a:t>
            </a:fld>
            <a:endParaRPr lang="en-US"/>
          </a:p>
        </p:txBody>
      </p:sp>
    </p:spTree>
    <p:extLst>
      <p:ext uri="{BB962C8B-B14F-4D97-AF65-F5344CB8AC3E}">
        <p14:creationId xmlns:p14="http://schemas.microsoft.com/office/powerpoint/2010/main" val="14402977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Shokoufeh </a:t>
            </a:r>
            <a:endParaRPr lang="en-US">
              <a:cs typeface="Calibri"/>
            </a:endParaRPr>
          </a:p>
          <a:p>
            <a:r>
              <a:rPr lang="en-US" dirty="0"/>
              <a:t>Updated guidance to promote inclusive language in medical publications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7C4B2BC-E96D-45AB-9EE7-BBCBB814F7F7}" type="slidenum">
              <a:rPr lang="en-US" smtClean="0"/>
              <a:t>56</a:t>
            </a:fld>
            <a:endParaRPr lang="en-US"/>
          </a:p>
        </p:txBody>
      </p:sp>
    </p:spTree>
    <p:extLst>
      <p:ext uri="{BB962C8B-B14F-4D97-AF65-F5344CB8AC3E}">
        <p14:creationId xmlns:p14="http://schemas.microsoft.com/office/powerpoint/2010/main" val="25787255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Shokoufeh </a:t>
            </a:r>
            <a:endParaRPr lang="en-US"/>
          </a:p>
          <a:p>
            <a:pPr>
              <a:defRPr/>
            </a:pPr>
            <a:r>
              <a:rPr lang="en-US" dirty="0"/>
              <a:t>first an acknowledgment that race and ethnicity are social constructs not a biological category defined by genetic traits so as social constructs they should not be used as biological differences but they may be used as way to which to study and assess racism and health  disparities.</a:t>
            </a:r>
            <a:endParaRPr lang="en-US" dirty="0">
              <a:cs typeface="Calibri"/>
            </a:endParaRPr>
          </a:p>
          <a:p>
            <a:pPr>
              <a:defRPr/>
            </a:pPr>
            <a:r>
              <a:rPr lang="en-US" dirty="0"/>
              <a:t>Second: race and ethnicity should not be considered in isolation so other socio demographic factors and context should be included as much as possible these variables are essential for assessing health disparities</a:t>
            </a:r>
            <a:endParaRPr lang="en-US" dirty="0">
              <a:cs typeface="Calibri"/>
            </a:endParaRPr>
          </a:p>
          <a:p>
            <a:pPr>
              <a:defRPr/>
            </a:pPr>
            <a:r>
              <a:rPr lang="en-US" dirty="0"/>
              <a:t>Third: I n addition to including who classified the participants, it should be clearly described who classified individuals, what categories were available to them and how the selections were made</a:t>
            </a:r>
            <a:endParaRPr lang="en-US" dirty="0">
              <a:cs typeface="Calibri"/>
            </a:endParaRPr>
          </a:p>
          <a:p>
            <a:pPr marL="0" marR="0" lvl="0" indent="0" algn="l" defTabSz="914400">
              <a:lnSpc>
                <a:spcPct val="100000"/>
              </a:lnSpc>
              <a:spcBef>
                <a:spcPts val="0"/>
              </a:spcBef>
              <a:spcAft>
                <a:spcPts val="0"/>
              </a:spcAft>
              <a:buClrTx/>
              <a:buSzTx/>
              <a:buFontTx/>
              <a:buNone/>
              <a:tabLst/>
              <a:defRPr/>
            </a:pPr>
            <a:endParaRPr lang="en-US" dirty="0">
              <a:cs typeface="Calibri"/>
            </a:endParaRPr>
          </a:p>
          <a:p>
            <a:endParaRPr lang="en-US"/>
          </a:p>
          <a:p>
            <a:r>
              <a:rPr lang="en-US" dirty="0"/>
              <a:t>White privately insured vs white or black Medicaid-insured </a:t>
            </a:r>
            <a:r>
              <a:rPr lang="en-US" dirty="0" err="1"/>
              <a:t>geeting</a:t>
            </a:r>
            <a:r>
              <a:rPr lang="en-US" dirty="0"/>
              <a:t> within a category of race/ethnicity </a:t>
            </a:r>
            <a:endParaRPr lang="en-US" dirty="0">
              <a:cs typeface="Calibri"/>
            </a:endParaRPr>
          </a:p>
        </p:txBody>
      </p:sp>
      <p:sp>
        <p:nvSpPr>
          <p:cNvPr id="4" name="Slide Number Placeholder 3"/>
          <p:cNvSpPr>
            <a:spLocks noGrp="1"/>
          </p:cNvSpPr>
          <p:nvPr>
            <p:ph type="sldNum" sz="quarter" idx="5"/>
          </p:nvPr>
        </p:nvSpPr>
        <p:spPr/>
        <p:txBody>
          <a:bodyPr/>
          <a:lstStyle/>
          <a:p>
            <a:fld id="{97C4B2BC-E96D-45AB-9EE7-BBCBB814F7F7}" type="slidenum">
              <a:rPr lang="en-US" smtClean="0"/>
              <a:t>57</a:t>
            </a:fld>
            <a:endParaRPr lang="en-US"/>
          </a:p>
        </p:txBody>
      </p:sp>
    </p:spTree>
    <p:extLst>
      <p:ext uri="{BB962C8B-B14F-4D97-AF65-F5344CB8AC3E}">
        <p14:creationId xmlns:p14="http://schemas.microsoft.com/office/powerpoint/2010/main" val="36864484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Shokoufeh </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58</a:t>
            </a:fld>
            <a:endParaRPr lang="en-US"/>
          </a:p>
        </p:txBody>
      </p:sp>
    </p:spTree>
    <p:extLst>
      <p:ext uri="{BB962C8B-B14F-4D97-AF65-F5344CB8AC3E}">
        <p14:creationId xmlns:p14="http://schemas.microsoft.com/office/powerpoint/2010/main" val="2348122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Shokoufeh </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59</a:t>
            </a:fld>
            <a:endParaRPr lang="en-US"/>
          </a:p>
        </p:txBody>
      </p:sp>
    </p:spTree>
    <p:extLst>
      <p:ext uri="{BB962C8B-B14F-4D97-AF65-F5344CB8AC3E}">
        <p14:creationId xmlns:p14="http://schemas.microsoft.com/office/powerpoint/2010/main" val="23917681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Shokoufeh </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60</a:t>
            </a:fld>
            <a:endParaRPr lang="en-US"/>
          </a:p>
        </p:txBody>
      </p:sp>
    </p:spTree>
    <p:extLst>
      <p:ext uri="{BB962C8B-B14F-4D97-AF65-F5344CB8AC3E}">
        <p14:creationId xmlns:p14="http://schemas.microsoft.com/office/powerpoint/2010/main" val="2830664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Shokoufeh </a:t>
            </a:r>
          </a:p>
        </p:txBody>
      </p:sp>
      <p:sp>
        <p:nvSpPr>
          <p:cNvPr id="4" name="Slide Number Placeholder 3"/>
          <p:cNvSpPr>
            <a:spLocks noGrp="1"/>
          </p:cNvSpPr>
          <p:nvPr>
            <p:ph type="sldNum" sz="quarter" idx="5"/>
          </p:nvPr>
        </p:nvSpPr>
        <p:spPr/>
        <p:txBody>
          <a:bodyPr/>
          <a:lstStyle/>
          <a:p>
            <a:fld id="{97C4B2BC-E96D-45AB-9EE7-BBCBB814F7F7}" type="slidenum">
              <a:rPr lang="en-US" smtClean="0"/>
              <a:t>61</a:t>
            </a:fld>
            <a:endParaRPr lang="en-US"/>
          </a:p>
        </p:txBody>
      </p:sp>
    </p:spTree>
    <p:extLst>
      <p:ext uri="{BB962C8B-B14F-4D97-AF65-F5344CB8AC3E}">
        <p14:creationId xmlns:p14="http://schemas.microsoft.com/office/powerpoint/2010/main" val="981627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a:t>Jody</a:t>
            </a:r>
          </a:p>
          <a:p>
            <a:pPr>
              <a:lnSpc>
                <a:spcPct val="107000"/>
              </a:lnSpc>
              <a:spcAft>
                <a:spcPts val="800"/>
              </a:spcAft>
            </a:pPr>
            <a:endParaRPr lang="en-US"/>
          </a:p>
          <a:p>
            <a:pPr>
              <a:lnSpc>
                <a:spcPct val="107000"/>
              </a:lnSpc>
              <a:spcAft>
                <a:spcPts val="800"/>
              </a:spcAft>
            </a:pPr>
            <a:r>
              <a:rPr lang="en-US"/>
              <a:t>Objectives: </a:t>
            </a:r>
          </a:p>
          <a:p>
            <a:pPr>
              <a:lnSpc>
                <a:spcPct val="107000"/>
              </a:lnSpc>
              <a:spcAft>
                <a:spcPts val="800"/>
              </a:spcAft>
            </a:pPr>
            <a:r>
              <a:rPr lang="en-US"/>
              <a:t>As a result of this presentation, the participant will be able to develop a set of survey questions for study participants to capture race, ethnicity, and gender data according to their specific study needs. </a:t>
            </a:r>
          </a:p>
          <a:p>
            <a:pPr>
              <a:lnSpc>
                <a:spcPct val="107000"/>
              </a:lnSpc>
              <a:spcAft>
                <a:spcPts val="800"/>
              </a:spcAft>
            </a:pPr>
            <a:r>
              <a:rPr lang="en-US"/>
              <a:t> </a:t>
            </a:r>
          </a:p>
          <a:p>
            <a:pPr>
              <a:lnSpc>
                <a:spcPct val="107000"/>
              </a:lnSpc>
              <a:spcAft>
                <a:spcPts val="800"/>
              </a:spcAft>
            </a:pPr>
            <a:r>
              <a:rPr lang="en-US"/>
              <a:t>As a result of this presentation, the participant will be able to weigh the pros and cons of asking research study participants to provide data on racial, ethnic, and gender identity.</a:t>
            </a:r>
          </a:p>
          <a:p>
            <a:pPr>
              <a:lnSpc>
                <a:spcPct val="107000"/>
              </a:lnSpc>
              <a:spcAft>
                <a:spcPts val="800"/>
              </a:spcAft>
            </a:pPr>
            <a:r>
              <a:rPr lang="en-US"/>
              <a:t> </a:t>
            </a:r>
          </a:p>
          <a:p>
            <a:pPr>
              <a:lnSpc>
                <a:spcPct val="107000"/>
              </a:lnSpc>
              <a:spcAft>
                <a:spcPts val="800"/>
              </a:spcAft>
            </a:pPr>
            <a:r>
              <a:rPr lang="en-US"/>
              <a:t>As a result of this presentation, the participant will be able to interpret analysis and research study findings when studies account for race, ethnicity, or gender.  </a:t>
            </a:r>
          </a:p>
          <a:p>
            <a:pPr>
              <a:lnSpc>
                <a:spcPct val="107000"/>
              </a:lnSpc>
              <a:spcAft>
                <a:spcPts val="800"/>
              </a:spcAft>
            </a:pPr>
            <a:r>
              <a:rPr lang="en-US"/>
              <a:t> </a:t>
            </a:r>
          </a:p>
          <a:p>
            <a:pPr>
              <a:lnSpc>
                <a:spcPct val="107000"/>
              </a:lnSpc>
              <a:spcAft>
                <a:spcPts val="800"/>
              </a:spcAft>
            </a:pPr>
            <a:r>
              <a:rPr lang="en-US"/>
              <a:t>Lay Summary: We will provide recommendations for capturing race, ethnicity, and gender-related data in research studies, calling upon several examples to illustrate pros and cons. We will also explain what it means to “adjust” for these variables in analysis. We ultimately hope to advocate for thoughtful consideration in capturing and handling these variables (if at all) in clinical research studies. </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97C4B2BC-E96D-45AB-9EE7-BBCBB814F7F7}" type="slidenum">
              <a:rPr lang="en-US" smtClean="0"/>
              <a:t>6</a:t>
            </a:fld>
            <a:endParaRPr lang="en-US"/>
          </a:p>
        </p:txBody>
      </p:sp>
    </p:spTree>
    <p:extLst>
      <p:ext uri="{BB962C8B-B14F-4D97-AF65-F5344CB8AC3E}">
        <p14:creationId xmlns:p14="http://schemas.microsoft.com/office/powerpoint/2010/main" val="27310950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Shokoufeh </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62</a:t>
            </a:fld>
            <a:endParaRPr lang="en-US"/>
          </a:p>
        </p:txBody>
      </p:sp>
    </p:spTree>
    <p:extLst>
      <p:ext uri="{BB962C8B-B14F-4D97-AF65-F5344CB8AC3E}">
        <p14:creationId xmlns:p14="http://schemas.microsoft.com/office/powerpoint/2010/main" val="18051399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7C4B2BC-E96D-45AB-9EE7-BBCBB814F7F7}" type="slidenum">
              <a:rPr lang="en-US" smtClean="0"/>
              <a:t>63</a:t>
            </a:fld>
            <a:endParaRPr lang="en-US"/>
          </a:p>
        </p:txBody>
      </p:sp>
    </p:spTree>
    <p:extLst>
      <p:ext uri="{BB962C8B-B14F-4D97-AF65-F5344CB8AC3E}">
        <p14:creationId xmlns:p14="http://schemas.microsoft.com/office/powerpoint/2010/main" val="739900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Jody</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7</a:t>
            </a:fld>
            <a:endParaRPr lang="en-US"/>
          </a:p>
        </p:txBody>
      </p:sp>
    </p:spTree>
    <p:extLst>
      <p:ext uri="{BB962C8B-B14F-4D97-AF65-F5344CB8AC3E}">
        <p14:creationId xmlns:p14="http://schemas.microsoft.com/office/powerpoint/2010/main" val="713697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Jody</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8</a:t>
            </a:fld>
            <a:endParaRPr lang="en-US"/>
          </a:p>
        </p:txBody>
      </p:sp>
    </p:spTree>
    <p:extLst>
      <p:ext uri="{BB962C8B-B14F-4D97-AF65-F5344CB8AC3E}">
        <p14:creationId xmlns:p14="http://schemas.microsoft.com/office/powerpoint/2010/main" val="1715026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Jody</a:t>
            </a:r>
          </a:p>
          <a:p>
            <a:endParaRPr lang="en-US"/>
          </a:p>
        </p:txBody>
      </p:sp>
      <p:sp>
        <p:nvSpPr>
          <p:cNvPr id="4" name="Slide Number Placeholder 3"/>
          <p:cNvSpPr>
            <a:spLocks noGrp="1"/>
          </p:cNvSpPr>
          <p:nvPr>
            <p:ph type="sldNum" sz="quarter" idx="5"/>
          </p:nvPr>
        </p:nvSpPr>
        <p:spPr/>
        <p:txBody>
          <a:bodyPr/>
          <a:lstStyle/>
          <a:p>
            <a:fld id="{97C4B2BC-E96D-45AB-9EE7-BBCBB814F7F7}" type="slidenum">
              <a:rPr lang="en-US" smtClean="0"/>
              <a:t>9</a:t>
            </a:fld>
            <a:endParaRPr lang="en-US"/>
          </a:p>
        </p:txBody>
      </p:sp>
    </p:spTree>
    <p:extLst>
      <p:ext uri="{BB962C8B-B14F-4D97-AF65-F5344CB8AC3E}">
        <p14:creationId xmlns:p14="http://schemas.microsoft.com/office/powerpoint/2010/main" val="8853562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6582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114300"/>
            <a:ext cx="7561568" cy="571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01199" y="1216478"/>
            <a:ext cx="7049689" cy="30697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350008" y="4896614"/>
            <a:ext cx="850392" cy="126206"/>
          </a:xfrm>
          <a:prstGeom prst="rect">
            <a:avLst/>
          </a:prstGeom>
        </p:spPr>
        <p:txBody>
          <a:bodyPr/>
          <a:lstStyle/>
          <a:p>
            <a:fld id="{B64DD3A8-D21B-4EA3-8A2C-9041249D07F5}" type="datetime1">
              <a:rPr lang="en-US" smtClean="0"/>
              <a:t>5/21/2024</a:t>
            </a:fld>
            <a:endParaRPr lang="en-US"/>
          </a:p>
        </p:txBody>
      </p:sp>
      <p:sp>
        <p:nvSpPr>
          <p:cNvPr id="5" name="Footer Placeholder 4"/>
          <p:cNvSpPr>
            <a:spLocks noGrp="1"/>
          </p:cNvSpPr>
          <p:nvPr>
            <p:ph type="ftr" sz="quarter" idx="11"/>
          </p:nvPr>
        </p:nvSpPr>
        <p:spPr>
          <a:xfrm>
            <a:off x="3121994" y="4864207"/>
            <a:ext cx="5181600" cy="173450"/>
          </a:xfrm>
          <a:prstGeom prst="rect">
            <a:avLst/>
          </a:prstGeom>
        </p:spPr>
        <p:txBody>
          <a:bodyPr/>
          <a:lstStyle/>
          <a:p>
            <a:endParaRPr lang="en-US"/>
          </a:p>
        </p:txBody>
      </p:sp>
      <p:sp>
        <p:nvSpPr>
          <p:cNvPr id="6" name="Slide Number Placeholder 5"/>
          <p:cNvSpPr>
            <a:spLocks noGrp="1"/>
          </p:cNvSpPr>
          <p:nvPr>
            <p:ph type="sldNum" sz="quarter" idx="12"/>
          </p:nvPr>
        </p:nvSpPr>
        <p:spPr>
          <a:xfrm>
            <a:off x="8305801" y="4864207"/>
            <a:ext cx="346745" cy="173450"/>
          </a:xfrm>
          <a:prstGeom prst="rect">
            <a:avLst/>
          </a:prstGeom>
        </p:spPr>
        <p:txBody>
          <a:bodyPr/>
          <a:lstStyle>
            <a:lvl1pPr>
              <a:defRPr>
                <a:solidFill>
                  <a:srgbClr val="B1ACCE"/>
                </a:solidFill>
              </a:defRPr>
            </a:lvl1pPr>
          </a:lstStyle>
          <a:p>
            <a:fld id="{77646997-384C-4A1A-99A0-22793C6A3846}" type="slidenum">
              <a:rPr lang="en-US" smtClean="0"/>
              <a:t>‹#›</a:t>
            </a:fld>
            <a:endParaRPr lang="en-US"/>
          </a:p>
        </p:txBody>
      </p:sp>
      <p:sp>
        <p:nvSpPr>
          <p:cNvPr id="11" name="Text Placeholder 10"/>
          <p:cNvSpPr>
            <a:spLocks noGrp="1"/>
          </p:cNvSpPr>
          <p:nvPr>
            <p:ph type="body" sz="quarter" idx="13" hasCustomPrompt="1"/>
          </p:nvPr>
        </p:nvSpPr>
        <p:spPr>
          <a:xfrm>
            <a:off x="1143000" y="685800"/>
            <a:ext cx="6702552" cy="342900"/>
          </a:xfrm>
          <a:prstGeom prst="rect">
            <a:avLst/>
          </a:prstGeom>
        </p:spPr>
        <p:txBody>
          <a:bodyPr/>
          <a:lstStyle>
            <a:lvl1pPr marL="0" indent="0">
              <a:lnSpc>
                <a:spcPct val="85000"/>
              </a:lnSpc>
              <a:spcBef>
                <a:spcPts val="0"/>
              </a:spcBef>
              <a:buNone/>
              <a:defRPr sz="1125" spc="-45" baseline="0">
                <a:solidFill>
                  <a:schemeClr val="accent2"/>
                </a:solidFill>
              </a:defRPr>
            </a:lvl1pPr>
            <a:lvl2pPr marL="116086" indent="0">
              <a:buNone/>
              <a:defRPr/>
            </a:lvl2pPr>
            <a:lvl3pPr marL="257175" indent="0">
              <a:buNone/>
              <a:defRPr/>
            </a:lvl3pPr>
            <a:lvl4pPr marL="355402" indent="0">
              <a:buNone/>
              <a:defRPr/>
            </a:lvl4pPr>
            <a:lvl5pPr marL="452735" indent="0">
              <a:buNone/>
              <a:defRPr/>
            </a:lvl5pPr>
          </a:lstStyle>
          <a:p>
            <a:pPr lvl="0"/>
            <a:r>
              <a:rPr lang="en-US"/>
              <a:t>Slide Subtitle</a:t>
            </a:r>
          </a:p>
        </p:txBody>
      </p:sp>
    </p:spTree>
    <p:extLst>
      <p:ext uri="{BB962C8B-B14F-4D97-AF65-F5344CB8AC3E}">
        <p14:creationId xmlns:p14="http://schemas.microsoft.com/office/powerpoint/2010/main" val="318768022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14300"/>
            <a:ext cx="7713969" cy="571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01198" y="1216478"/>
            <a:ext cx="7049689" cy="3069772"/>
          </a:xfrm>
          <a:prstGeom prst="rect">
            <a:avLst/>
          </a:prstGeom>
        </p:spPr>
        <p:txBody>
          <a:bodyPr/>
          <a:lstStyle>
            <a:lvl1pPr marL="130969" marR="0" indent="-130969" algn="l" defTabSz="342900" rtl="0" eaLnBrk="1" fontAlgn="auto" latinLnBrk="0" hangingPunct="1">
              <a:lnSpc>
                <a:spcPct val="100000"/>
              </a:lnSpc>
              <a:spcBef>
                <a:spcPct val="20000"/>
              </a:spcBef>
              <a:spcAft>
                <a:spcPts val="0"/>
              </a:spcAft>
              <a:buClr>
                <a:srgbClr val="917EAE"/>
              </a:buClr>
              <a:buSzTx/>
              <a:buFont typeface="Arial"/>
              <a:buChar char="•"/>
              <a:tabLst/>
              <a:defRPr/>
            </a:lvl1pPr>
            <a:lvl2pPr marL="302419" marR="0" indent="-171450" algn="l" defTabSz="342900" rtl="0" eaLnBrk="1" fontAlgn="auto" latinLnBrk="0" hangingPunct="1">
              <a:lnSpc>
                <a:spcPct val="100000"/>
              </a:lnSpc>
              <a:spcBef>
                <a:spcPct val="20000"/>
              </a:spcBef>
              <a:spcAft>
                <a:spcPts val="0"/>
              </a:spcAft>
              <a:buClrTx/>
              <a:buSzTx/>
              <a:buFont typeface="Lucida Grande"/>
              <a:buChar char="-"/>
              <a:tabLst/>
              <a:defRPr/>
            </a:lvl2pPr>
            <a:lvl3pPr marL="472679" marR="0" indent="-130969" algn="l" defTabSz="342900" rtl="0" eaLnBrk="1" fontAlgn="auto" latinLnBrk="0" hangingPunct="1">
              <a:lnSpc>
                <a:spcPct val="100000"/>
              </a:lnSpc>
              <a:spcBef>
                <a:spcPct val="20000"/>
              </a:spcBef>
              <a:spcAft>
                <a:spcPts val="0"/>
              </a:spcAft>
              <a:buClrTx/>
              <a:buSzTx/>
              <a:buFont typeface="Arial"/>
              <a:buChar char="•"/>
              <a:tabLst/>
              <a:defRPr/>
            </a:lvl3pPr>
            <a:lvl4pPr marL="597694" marR="0" indent="-125016" algn="l" defTabSz="342900" rtl="0" eaLnBrk="1" fontAlgn="auto" latinLnBrk="0" hangingPunct="1">
              <a:lnSpc>
                <a:spcPct val="100000"/>
              </a:lnSpc>
              <a:spcBef>
                <a:spcPct val="20000"/>
              </a:spcBef>
              <a:spcAft>
                <a:spcPts val="0"/>
              </a:spcAft>
              <a:buClrTx/>
              <a:buSzTx/>
              <a:buFont typeface="Arial"/>
              <a:buChar char="•"/>
              <a:tabLst/>
              <a:defRPr/>
            </a:lvl4pPr>
            <a:lvl5pPr marL="728663" marR="0" indent="-130969" algn="l" defTabSz="342900" rtl="0" eaLnBrk="1" fontAlgn="auto" latinLnBrk="0" hangingPunct="1">
              <a:lnSpc>
                <a:spcPct val="100000"/>
              </a:lnSpc>
              <a:spcBef>
                <a:spcPct val="20000"/>
              </a:spcBef>
              <a:spcAft>
                <a:spcPts val="0"/>
              </a:spcAft>
              <a:buClrTx/>
              <a:buSzTx/>
              <a:buFont typeface="Arial"/>
              <a:buChar char="•"/>
              <a:tabLs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p:cNvSpPr>
            <a:spLocks noGrp="1"/>
          </p:cNvSpPr>
          <p:nvPr>
            <p:ph type="body" sz="quarter" idx="13"/>
          </p:nvPr>
        </p:nvSpPr>
        <p:spPr>
          <a:xfrm>
            <a:off x="990600" y="685800"/>
            <a:ext cx="6854952" cy="342900"/>
          </a:xfrm>
          <a:prstGeom prst="rect">
            <a:avLst/>
          </a:prstGeom>
        </p:spPr>
        <p:txBody>
          <a:bodyPr/>
          <a:lstStyle>
            <a:lvl1pPr marL="0" indent="0">
              <a:lnSpc>
                <a:spcPct val="85000"/>
              </a:lnSpc>
              <a:spcBef>
                <a:spcPts val="0"/>
              </a:spcBef>
              <a:buNone/>
              <a:defRPr sz="1500" spc="-60" baseline="0">
                <a:solidFill>
                  <a:schemeClr val="accent2"/>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a:t>Click to edit Master text styles</a:t>
            </a:r>
          </a:p>
        </p:txBody>
      </p:sp>
      <p:sp>
        <p:nvSpPr>
          <p:cNvPr id="5" name="Date Placeholder 3"/>
          <p:cNvSpPr>
            <a:spLocks noGrp="1"/>
          </p:cNvSpPr>
          <p:nvPr>
            <p:ph type="dt" sz="half" idx="14"/>
          </p:nvPr>
        </p:nvSpPr>
        <p:spPr>
          <a:xfrm>
            <a:off x="2349500" y="4897042"/>
            <a:ext cx="850900" cy="126206"/>
          </a:xfrm>
        </p:spPr>
        <p:txBody>
          <a:bodyPr/>
          <a:lstStyle>
            <a:lvl1pPr fontAlgn="base">
              <a:lnSpc>
                <a:spcPct val="80000"/>
              </a:lnSpc>
              <a:spcBef>
                <a:spcPct val="20000"/>
              </a:spcBef>
              <a:spcAft>
                <a:spcPct val="0"/>
              </a:spcAft>
              <a:buFontTx/>
              <a:buChar char="•"/>
              <a:defRPr>
                <a:solidFill>
                  <a:srgbClr val="605F62"/>
                </a:solidFill>
                <a:latin typeface="Arial" charset="0"/>
              </a:defRPr>
            </a:lvl1pPr>
          </a:lstStyle>
          <a:p>
            <a:pPr>
              <a:defRPr/>
            </a:pPr>
            <a:fld id="{C50618A5-9CA4-40B2-8308-4F0AC7A8DA88}" type="datetime1">
              <a:rPr lang="en-US" smtClean="0"/>
              <a:t>5/21/2024</a:t>
            </a:fld>
            <a:endParaRPr lang="en-US"/>
          </a:p>
        </p:txBody>
      </p:sp>
      <p:sp>
        <p:nvSpPr>
          <p:cNvPr id="6" name="Footer Placeholder 4"/>
          <p:cNvSpPr>
            <a:spLocks noGrp="1"/>
          </p:cNvSpPr>
          <p:nvPr>
            <p:ph type="ftr" sz="quarter" idx="15"/>
          </p:nvPr>
        </p:nvSpPr>
        <p:spPr>
          <a:xfrm>
            <a:off x="3122613" y="4863704"/>
            <a:ext cx="5181600" cy="173831"/>
          </a:xfrm>
        </p:spPr>
        <p:txBody>
          <a:bodyPr/>
          <a:lstStyle>
            <a:lvl1pPr fontAlgn="base">
              <a:lnSpc>
                <a:spcPct val="80000"/>
              </a:lnSpc>
              <a:spcBef>
                <a:spcPct val="20000"/>
              </a:spcBef>
              <a:spcAft>
                <a:spcPct val="0"/>
              </a:spcAft>
              <a:buFontTx/>
              <a:buChar char="•"/>
              <a:defRPr>
                <a:solidFill>
                  <a:srgbClr val="605F62"/>
                </a:solidFill>
                <a:latin typeface="Arial" charset="0"/>
              </a:defRPr>
            </a:lvl1pPr>
          </a:lstStyle>
          <a:p>
            <a:pPr>
              <a:defRPr/>
            </a:pPr>
            <a:endParaRPr lang="en-US"/>
          </a:p>
        </p:txBody>
      </p:sp>
      <p:sp>
        <p:nvSpPr>
          <p:cNvPr id="7" name="Slide Number Placeholder 5"/>
          <p:cNvSpPr>
            <a:spLocks noGrp="1"/>
          </p:cNvSpPr>
          <p:nvPr>
            <p:ph type="sldNum" sz="quarter" idx="16"/>
          </p:nvPr>
        </p:nvSpPr>
        <p:spPr>
          <a:xfrm>
            <a:off x="8305801" y="4863704"/>
            <a:ext cx="346075" cy="173831"/>
          </a:xfrm>
        </p:spPr>
        <p:txBody>
          <a:bodyPr/>
          <a:lstStyle>
            <a:lvl1pPr>
              <a:lnSpc>
                <a:spcPct val="80000"/>
              </a:lnSpc>
              <a:spcBef>
                <a:spcPct val="20000"/>
              </a:spcBef>
              <a:buFontTx/>
              <a:buChar char="•"/>
              <a:defRPr>
                <a:solidFill>
                  <a:srgbClr val="B1ACCE"/>
                </a:solidFill>
                <a:latin typeface="Arial" panose="020B0604020202020204" pitchFamily="34" charset="0"/>
              </a:defRPr>
            </a:lvl1pPr>
          </a:lstStyle>
          <a:p>
            <a:pPr>
              <a:defRPr/>
            </a:pPr>
            <a:fld id="{662A56DB-F66D-45FF-B689-BA1E9B988FA6}" type="slidenum">
              <a:rPr lang="en-US" altLang="en-US"/>
              <a:pPr>
                <a:defRPr/>
              </a:pPr>
              <a:t>‹#›</a:t>
            </a:fld>
            <a:endParaRPr lang="en-US" altLang="en-US"/>
          </a:p>
        </p:txBody>
      </p:sp>
    </p:spTree>
    <p:extLst>
      <p:ext uri="{BB962C8B-B14F-4D97-AF65-F5344CB8AC3E}">
        <p14:creationId xmlns:p14="http://schemas.microsoft.com/office/powerpoint/2010/main" val="236275242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14300"/>
            <a:ext cx="7713969" cy="571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01198" y="1216478"/>
            <a:ext cx="7049689" cy="3069772"/>
          </a:xfrm>
          <a:prstGeom prst="rect">
            <a:avLst/>
          </a:prstGeom>
        </p:spPr>
        <p:txBody>
          <a:bodyPr/>
          <a:lstStyle>
            <a:lvl1pPr marL="130969" marR="0" indent="-130969" algn="l" defTabSz="342900" rtl="0" eaLnBrk="1" fontAlgn="auto" latinLnBrk="0" hangingPunct="1">
              <a:lnSpc>
                <a:spcPct val="100000"/>
              </a:lnSpc>
              <a:spcBef>
                <a:spcPct val="20000"/>
              </a:spcBef>
              <a:spcAft>
                <a:spcPts val="0"/>
              </a:spcAft>
              <a:buClr>
                <a:srgbClr val="917EAE"/>
              </a:buClr>
              <a:buSzTx/>
              <a:buFont typeface="Arial"/>
              <a:buChar char="•"/>
              <a:tabLst/>
              <a:defRPr/>
            </a:lvl1pPr>
            <a:lvl2pPr marL="302419" marR="0" indent="-171450" algn="l" defTabSz="342900" rtl="0" eaLnBrk="1" fontAlgn="auto" latinLnBrk="0" hangingPunct="1">
              <a:lnSpc>
                <a:spcPct val="100000"/>
              </a:lnSpc>
              <a:spcBef>
                <a:spcPct val="20000"/>
              </a:spcBef>
              <a:spcAft>
                <a:spcPts val="0"/>
              </a:spcAft>
              <a:buClrTx/>
              <a:buSzTx/>
              <a:buFont typeface="Lucida Grande"/>
              <a:buChar char="-"/>
              <a:tabLst/>
              <a:defRPr/>
            </a:lvl2pPr>
            <a:lvl3pPr marL="472679" marR="0" indent="-130969" algn="l" defTabSz="342900" rtl="0" eaLnBrk="1" fontAlgn="auto" latinLnBrk="0" hangingPunct="1">
              <a:lnSpc>
                <a:spcPct val="100000"/>
              </a:lnSpc>
              <a:spcBef>
                <a:spcPct val="20000"/>
              </a:spcBef>
              <a:spcAft>
                <a:spcPts val="0"/>
              </a:spcAft>
              <a:buClrTx/>
              <a:buSzTx/>
              <a:buFont typeface="Arial"/>
              <a:buChar char="•"/>
              <a:tabLst/>
              <a:defRPr/>
            </a:lvl3pPr>
            <a:lvl4pPr marL="597694" marR="0" indent="-125016" algn="l" defTabSz="342900" rtl="0" eaLnBrk="1" fontAlgn="auto" latinLnBrk="0" hangingPunct="1">
              <a:lnSpc>
                <a:spcPct val="100000"/>
              </a:lnSpc>
              <a:spcBef>
                <a:spcPct val="20000"/>
              </a:spcBef>
              <a:spcAft>
                <a:spcPts val="0"/>
              </a:spcAft>
              <a:buClrTx/>
              <a:buSzTx/>
              <a:buFont typeface="Arial"/>
              <a:buChar char="•"/>
              <a:tabLst/>
              <a:defRPr/>
            </a:lvl4pPr>
            <a:lvl5pPr marL="728663" marR="0" indent="-130969" algn="l" defTabSz="342900" rtl="0" eaLnBrk="1" fontAlgn="auto" latinLnBrk="0" hangingPunct="1">
              <a:lnSpc>
                <a:spcPct val="100000"/>
              </a:lnSpc>
              <a:spcBef>
                <a:spcPct val="20000"/>
              </a:spcBef>
              <a:spcAft>
                <a:spcPts val="0"/>
              </a:spcAft>
              <a:buClrTx/>
              <a:buSzTx/>
              <a:buFont typeface="Arial"/>
              <a:buChar char="•"/>
              <a:tabLs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p:cNvSpPr>
            <a:spLocks noGrp="1"/>
          </p:cNvSpPr>
          <p:nvPr>
            <p:ph type="body" sz="quarter" idx="13"/>
          </p:nvPr>
        </p:nvSpPr>
        <p:spPr>
          <a:xfrm>
            <a:off x="990600" y="685800"/>
            <a:ext cx="6854952" cy="342900"/>
          </a:xfrm>
          <a:prstGeom prst="rect">
            <a:avLst/>
          </a:prstGeom>
        </p:spPr>
        <p:txBody>
          <a:bodyPr/>
          <a:lstStyle>
            <a:lvl1pPr marL="0" indent="0">
              <a:lnSpc>
                <a:spcPct val="85000"/>
              </a:lnSpc>
              <a:spcBef>
                <a:spcPts val="0"/>
              </a:spcBef>
              <a:buNone/>
              <a:defRPr sz="1500" spc="-60" baseline="0">
                <a:solidFill>
                  <a:schemeClr val="accent2"/>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a:t>Click to edit Master text styles</a:t>
            </a:r>
          </a:p>
        </p:txBody>
      </p:sp>
      <p:sp>
        <p:nvSpPr>
          <p:cNvPr id="5" name="Date Placeholder 3"/>
          <p:cNvSpPr>
            <a:spLocks noGrp="1"/>
          </p:cNvSpPr>
          <p:nvPr>
            <p:ph type="dt" sz="half" idx="14"/>
          </p:nvPr>
        </p:nvSpPr>
        <p:spPr>
          <a:xfrm>
            <a:off x="2349500" y="4897042"/>
            <a:ext cx="850900" cy="126206"/>
          </a:xfrm>
        </p:spPr>
        <p:txBody>
          <a:bodyPr/>
          <a:lstStyle>
            <a:lvl1pPr fontAlgn="base">
              <a:lnSpc>
                <a:spcPct val="80000"/>
              </a:lnSpc>
              <a:spcBef>
                <a:spcPct val="20000"/>
              </a:spcBef>
              <a:spcAft>
                <a:spcPct val="0"/>
              </a:spcAft>
              <a:buFontTx/>
              <a:buChar char="•"/>
              <a:defRPr>
                <a:solidFill>
                  <a:srgbClr val="605F62"/>
                </a:solidFill>
                <a:latin typeface="Arial" charset="0"/>
              </a:defRPr>
            </a:lvl1pPr>
          </a:lstStyle>
          <a:p>
            <a:pPr>
              <a:defRPr/>
            </a:pPr>
            <a:fld id="{C50618A5-9CA4-40B2-8308-4F0AC7A8DA88}" type="datetime1">
              <a:rPr lang="en-US" smtClean="0"/>
              <a:t>5/21/2024</a:t>
            </a:fld>
            <a:endParaRPr lang="en-US"/>
          </a:p>
        </p:txBody>
      </p:sp>
      <p:sp>
        <p:nvSpPr>
          <p:cNvPr id="6" name="Footer Placeholder 4"/>
          <p:cNvSpPr>
            <a:spLocks noGrp="1"/>
          </p:cNvSpPr>
          <p:nvPr>
            <p:ph type="ftr" sz="quarter" idx="15"/>
          </p:nvPr>
        </p:nvSpPr>
        <p:spPr>
          <a:xfrm>
            <a:off x="3122613" y="4863704"/>
            <a:ext cx="5181600" cy="173831"/>
          </a:xfrm>
        </p:spPr>
        <p:txBody>
          <a:bodyPr/>
          <a:lstStyle>
            <a:lvl1pPr fontAlgn="base">
              <a:lnSpc>
                <a:spcPct val="80000"/>
              </a:lnSpc>
              <a:spcBef>
                <a:spcPct val="20000"/>
              </a:spcBef>
              <a:spcAft>
                <a:spcPct val="0"/>
              </a:spcAft>
              <a:buFontTx/>
              <a:buChar char="•"/>
              <a:defRPr>
                <a:solidFill>
                  <a:srgbClr val="605F62"/>
                </a:solidFill>
                <a:latin typeface="Arial" charset="0"/>
              </a:defRPr>
            </a:lvl1pPr>
          </a:lstStyle>
          <a:p>
            <a:pPr>
              <a:defRPr/>
            </a:pPr>
            <a:endParaRPr lang="en-US"/>
          </a:p>
        </p:txBody>
      </p:sp>
      <p:sp>
        <p:nvSpPr>
          <p:cNvPr id="7" name="Slide Number Placeholder 5"/>
          <p:cNvSpPr>
            <a:spLocks noGrp="1"/>
          </p:cNvSpPr>
          <p:nvPr>
            <p:ph type="sldNum" sz="quarter" idx="16"/>
          </p:nvPr>
        </p:nvSpPr>
        <p:spPr>
          <a:xfrm>
            <a:off x="8305801" y="4863704"/>
            <a:ext cx="346075" cy="173831"/>
          </a:xfrm>
        </p:spPr>
        <p:txBody>
          <a:bodyPr/>
          <a:lstStyle>
            <a:lvl1pPr>
              <a:lnSpc>
                <a:spcPct val="80000"/>
              </a:lnSpc>
              <a:spcBef>
                <a:spcPct val="20000"/>
              </a:spcBef>
              <a:buFontTx/>
              <a:buChar char="•"/>
              <a:defRPr>
                <a:solidFill>
                  <a:srgbClr val="B1ACCE"/>
                </a:solidFill>
                <a:latin typeface="Arial" panose="020B0604020202020204" pitchFamily="34" charset="0"/>
              </a:defRPr>
            </a:lvl1pPr>
          </a:lstStyle>
          <a:p>
            <a:pPr>
              <a:defRPr/>
            </a:pPr>
            <a:fld id="{662A56DB-F66D-45FF-B689-BA1E9B988FA6}" type="slidenum">
              <a:rPr lang="en-US" altLang="en-US"/>
              <a:pPr>
                <a:defRPr/>
              </a:pPr>
              <a:t>‹#›</a:t>
            </a:fld>
            <a:endParaRPr lang="en-US" altLang="en-US"/>
          </a:p>
        </p:txBody>
      </p:sp>
    </p:spTree>
    <p:extLst>
      <p:ext uri="{BB962C8B-B14F-4D97-AF65-F5344CB8AC3E}">
        <p14:creationId xmlns:p14="http://schemas.microsoft.com/office/powerpoint/2010/main" val="425564681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14300"/>
            <a:ext cx="7713969" cy="571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01198" y="1216478"/>
            <a:ext cx="7049689" cy="3069772"/>
          </a:xfrm>
          <a:prstGeom prst="rect">
            <a:avLst/>
          </a:prstGeom>
        </p:spPr>
        <p:txBody>
          <a:bodyPr/>
          <a:lstStyle>
            <a:lvl1pPr marL="130969" marR="0" indent="-130969" algn="l" defTabSz="342900" rtl="0" eaLnBrk="1" fontAlgn="auto" latinLnBrk="0" hangingPunct="1">
              <a:lnSpc>
                <a:spcPct val="100000"/>
              </a:lnSpc>
              <a:spcBef>
                <a:spcPct val="20000"/>
              </a:spcBef>
              <a:spcAft>
                <a:spcPts val="0"/>
              </a:spcAft>
              <a:buClr>
                <a:srgbClr val="917EAE"/>
              </a:buClr>
              <a:buSzTx/>
              <a:buFont typeface="Arial"/>
              <a:buChar char="•"/>
              <a:tabLst/>
              <a:defRPr/>
            </a:lvl1pPr>
            <a:lvl2pPr marL="302419" marR="0" indent="-171450" algn="l" defTabSz="342900" rtl="0" eaLnBrk="1" fontAlgn="auto" latinLnBrk="0" hangingPunct="1">
              <a:lnSpc>
                <a:spcPct val="100000"/>
              </a:lnSpc>
              <a:spcBef>
                <a:spcPct val="20000"/>
              </a:spcBef>
              <a:spcAft>
                <a:spcPts val="0"/>
              </a:spcAft>
              <a:buClrTx/>
              <a:buSzTx/>
              <a:buFont typeface="Lucida Grande"/>
              <a:buChar char="-"/>
              <a:tabLst/>
              <a:defRPr/>
            </a:lvl2pPr>
            <a:lvl3pPr marL="472679" marR="0" indent="-130969" algn="l" defTabSz="342900" rtl="0" eaLnBrk="1" fontAlgn="auto" latinLnBrk="0" hangingPunct="1">
              <a:lnSpc>
                <a:spcPct val="100000"/>
              </a:lnSpc>
              <a:spcBef>
                <a:spcPct val="20000"/>
              </a:spcBef>
              <a:spcAft>
                <a:spcPts val="0"/>
              </a:spcAft>
              <a:buClrTx/>
              <a:buSzTx/>
              <a:buFont typeface="Arial"/>
              <a:buChar char="•"/>
              <a:tabLst/>
              <a:defRPr/>
            </a:lvl3pPr>
            <a:lvl4pPr marL="597694" marR="0" indent="-125016" algn="l" defTabSz="342900" rtl="0" eaLnBrk="1" fontAlgn="auto" latinLnBrk="0" hangingPunct="1">
              <a:lnSpc>
                <a:spcPct val="100000"/>
              </a:lnSpc>
              <a:spcBef>
                <a:spcPct val="20000"/>
              </a:spcBef>
              <a:spcAft>
                <a:spcPts val="0"/>
              </a:spcAft>
              <a:buClrTx/>
              <a:buSzTx/>
              <a:buFont typeface="Arial"/>
              <a:buChar char="•"/>
              <a:tabLst/>
              <a:defRPr/>
            </a:lvl4pPr>
            <a:lvl5pPr marL="728663" marR="0" indent="-130969" algn="l" defTabSz="342900" rtl="0" eaLnBrk="1" fontAlgn="auto" latinLnBrk="0" hangingPunct="1">
              <a:lnSpc>
                <a:spcPct val="100000"/>
              </a:lnSpc>
              <a:spcBef>
                <a:spcPct val="20000"/>
              </a:spcBef>
              <a:spcAft>
                <a:spcPts val="0"/>
              </a:spcAft>
              <a:buClrTx/>
              <a:buSzTx/>
              <a:buFont typeface="Arial"/>
              <a:buChar char="•"/>
              <a:tabLs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p:cNvSpPr>
            <a:spLocks noGrp="1"/>
          </p:cNvSpPr>
          <p:nvPr>
            <p:ph type="body" sz="quarter" idx="13"/>
          </p:nvPr>
        </p:nvSpPr>
        <p:spPr>
          <a:xfrm>
            <a:off x="990600" y="685800"/>
            <a:ext cx="6854952" cy="342900"/>
          </a:xfrm>
          <a:prstGeom prst="rect">
            <a:avLst/>
          </a:prstGeom>
        </p:spPr>
        <p:txBody>
          <a:bodyPr/>
          <a:lstStyle>
            <a:lvl1pPr marL="0" indent="0">
              <a:lnSpc>
                <a:spcPct val="85000"/>
              </a:lnSpc>
              <a:spcBef>
                <a:spcPts val="0"/>
              </a:spcBef>
              <a:buNone/>
              <a:defRPr sz="1500" spc="-60" baseline="0">
                <a:solidFill>
                  <a:schemeClr val="accent2"/>
                </a:solidFill>
              </a:defRPr>
            </a:lvl1pPr>
            <a:lvl2pPr marL="154781" indent="0">
              <a:buNone/>
              <a:defRPr/>
            </a:lvl2pPr>
            <a:lvl3pPr marL="342900" indent="0">
              <a:buNone/>
              <a:defRPr/>
            </a:lvl3pPr>
            <a:lvl4pPr marL="473869" indent="0">
              <a:buNone/>
              <a:defRPr/>
            </a:lvl4pPr>
            <a:lvl5pPr marL="603647" indent="0">
              <a:buNone/>
              <a:defRPr/>
            </a:lvl5pPr>
          </a:lstStyle>
          <a:p>
            <a:pPr lvl="0"/>
            <a:r>
              <a:rPr lang="en-US"/>
              <a:t>Click to edit Master text styles</a:t>
            </a:r>
          </a:p>
        </p:txBody>
      </p:sp>
      <p:sp>
        <p:nvSpPr>
          <p:cNvPr id="5" name="Date Placeholder 3"/>
          <p:cNvSpPr>
            <a:spLocks noGrp="1"/>
          </p:cNvSpPr>
          <p:nvPr>
            <p:ph type="dt" sz="half" idx="14"/>
          </p:nvPr>
        </p:nvSpPr>
        <p:spPr>
          <a:xfrm>
            <a:off x="2349500" y="4897042"/>
            <a:ext cx="850900" cy="126206"/>
          </a:xfrm>
        </p:spPr>
        <p:txBody>
          <a:bodyPr/>
          <a:lstStyle>
            <a:lvl1pPr fontAlgn="base">
              <a:lnSpc>
                <a:spcPct val="80000"/>
              </a:lnSpc>
              <a:spcBef>
                <a:spcPct val="20000"/>
              </a:spcBef>
              <a:spcAft>
                <a:spcPct val="0"/>
              </a:spcAft>
              <a:buFontTx/>
              <a:buChar char="•"/>
              <a:defRPr>
                <a:solidFill>
                  <a:srgbClr val="605F62"/>
                </a:solidFill>
                <a:latin typeface="Arial" charset="0"/>
              </a:defRPr>
            </a:lvl1pPr>
          </a:lstStyle>
          <a:p>
            <a:pPr>
              <a:defRPr/>
            </a:pPr>
            <a:fld id="{7CBCE6DF-1C1F-4F69-B405-0E323E55E6C2}" type="datetime1">
              <a:rPr lang="en-US" smtClean="0"/>
              <a:t>5/21/2024</a:t>
            </a:fld>
            <a:endParaRPr lang="en-US"/>
          </a:p>
        </p:txBody>
      </p:sp>
      <p:sp>
        <p:nvSpPr>
          <p:cNvPr id="6" name="Footer Placeholder 4"/>
          <p:cNvSpPr>
            <a:spLocks noGrp="1"/>
          </p:cNvSpPr>
          <p:nvPr>
            <p:ph type="ftr" sz="quarter" idx="15"/>
          </p:nvPr>
        </p:nvSpPr>
        <p:spPr>
          <a:xfrm>
            <a:off x="3122613" y="4863704"/>
            <a:ext cx="5181600" cy="173831"/>
          </a:xfrm>
        </p:spPr>
        <p:txBody>
          <a:bodyPr/>
          <a:lstStyle>
            <a:lvl1pPr fontAlgn="base">
              <a:lnSpc>
                <a:spcPct val="80000"/>
              </a:lnSpc>
              <a:spcBef>
                <a:spcPct val="20000"/>
              </a:spcBef>
              <a:spcAft>
                <a:spcPct val="0"/>
              </a:spcAft>
              <a:buFontTx/>
              <a:buChar char="•"/>
              <a:defRPr>
                <a:solidFill>
                  <a:srgbClr val="605F62"/>
                </a:solidFill>
                <a:latin typeface="Arial" charset="0"/>
              </a:defRPr>
            </a:lvl1pPr>
          </a:lstStyle>
          <a:p>
            <a:pPr>
              <a:defRPr/>
            </a:pPr>
            <a:endParaRPr lang="en-US"/>
          </a:p>
        </p:txBody>
      </p:sp>
      <p:sp>
        <p:nvSpPr>
          <p:cNvPr id="7" name="Slide Number Placeholder 5"/>
          <p:cNvSpPr>
            <a:spLocks noGrp="1"/>
          </p:cNvSpPr>
          <p:nvPr>
            <p:ph type="sldNum" sz="quarter" idx="16"/>
          </p:nvPr>
        </p:nvSpPr>
        <p:spPr>
          <a:xfrm>
            <a:off x="8305801" y="4863704"/>
            <a:ext cx="346075" cy="173831"/>
          </a:xfrm>
        </p:spPr>
        <p:txBody>
          <a:bodyPr/>
          <a:lstStyle>
            <a:lvl1pPr>
              <a:lnSpc>
                <a:spcPct val="80000"/>
              </a:lnSpc>
              <a:spcBef>
                <a:spcPct val="20000"/>
              </a:spcBef>
              <a:buFontTx/>
              <a:buChar char="•"/>
              <a:defRPr>
                <a:solidFill>
                  <a:srgbClr val="B1ACCE"/>
                </a:solidFill>
                <a:latin typeface="Arial" panose="020B0604020202020204" pitchFamily="34" charset="0"/>
              </a:defRPr>
            </a:lvl1pPr>
          </a:lstStyle>
          <a:p>
            <a:pPr>
              <a:defRPr/>
            </a:pPr>
            <a:fld id="{662A56DB-F66D-45FF-B689-BA1E9B988FA6}" type="slidenum">
              <a:rPr lang="en-US" altLang="en-US"/>
              <a:pPr>
                <a:defRPr/>
              </a:pPr>
              <a:t>‹#›</a:t>
            </a:fld>
            <a:endParaRPr lang="en-US" altLang="en-US"/>
          </a:p>
        </p:txBody>
      </p:sp>
    </p:spTree>
    <p:extLst>
      <p:ext uri="{BB962C8B-B14F-4D97-AF65-F5344CB8AC3E}">
        <p14:creationId xmlns:p14="http://schemas.microsoft.com/office/powerpoint/2010/main" val="64315586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3930" y="0"/>
            <a:ext cx="7080069" cy="809897"/>
          </a:xfrm>
        </p:spPr>
        <p:txBody>
          <a:bodyPr/>
          <a:lstStyle/>
          <a:p>
            <a:r>
              <a:rPr lang="en-US"/>
              <a:t>Click to edit Master title style</a:t>
            </a:r>
          </a:p>
        </p:txBody>
      </p:sp>
      <p:sp>
        <p:nvSpPr>
          <p:cNvPr id="3" name="Content Placeholder 2"/>
          <p:cNvSpPr>
            <a:spLocks noGrp="1"/>
          </p:cNvSpPr>
          <p:nvPr>
            <p:ph idx="1"/>
          </p:nvPr>
        </p:nvSpPr>
        <p:spPr/>
        <p:txBody>
          <a:bodyPr/>
          <a:lstStyle>
            <a:lvl1pPr marL="171450" indent="-171450">
              <a:buClr>
                <a:schemeClr val="accent1"/>
              </a:buClr>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51327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buClr>
                <a:schemeClr val="accent1"/>
              </a:buCl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DAED93CB-577C-0948-A027-4CFD03A56C78}"/>
              </a:ext>
            </a:extLst>
          </p:cNvPr>
          <p:cNvSpPr>
            <a:spLocks noGrp="1"/>
          </p:cNvSpPr>
          <p:nvPr>
            <p:ph type="title"/>
          </p:nvPr>
        </p:nvSpPr>
        <p:spPr>
          <a:xfrm>
            <a:off x="2063930" y="0"/>
            <a:ext cx="7080069" cy="809897"/>
          </a:xfrm>
        </p:spPr>
        <p:txBody>
          <a:bodyPr/>
          <a:lstStyle/>
          <a:p>
            <a:r>
              <a:rPr lang="en-US"/>
              <a:t>Click to edit Master title style</a:t>
            </a:r>
          </a:p>
        </p:txBody>
      </p:sp>
    </p:spTree>
    <p:extLst>
      <p:ext uri="{BB962C8B-B14F-4D97-AF65-F5344CB8AC3E}">
        <p14:creationId xmlns:p14="http://schemas.microsoft.com/office/powerpoint/2010/main" val="172450509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00632"/>
            <a:ext cx="7886700" cy="1380564"/>
          </a:xfrm>
        </p:spPr>
        <p:txBody>
          <a:bodyPr anchor="b"/>
          <a:lstStyle>
            <a:lvl1pPr algn="r">
              <a:defRPr sz="45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3747247" y="1981196"/>
            <a:ext cx="4763341" cy="945497"/>
          </a:xfrm>
        </p:spPr>
        <p:txBody>
          <a:bodyPr/>
          <a:lstStyle>
            <a:lvl1pPr marL="0" indent="0" algn="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6732615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4967" y="1343341"/>
            <a:ext cx="4239883" cy="3099264"/>
          </a:xfrm>
        </p:spPr>
        <p:txBody>
          <a:bodyPr/>
          <a:lstStyle>
            <a:lvl2pPr>
              <a:buClr>
                <a:schemeClr val="accent1"/>
              </a:buCl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49" y="1343341"/>
            <a:ext cx="4212925" cy="3099264"/>
          </a:xfrm>
        </p:spPr>
        <p:txBody>
          <a:bodyPr/>
          <a:lstStyle>
            <a:lvl2pPr>
              <a:buClr>
                <a:schemeClr val="accent1"/>
              </a:buCl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901C563A-25A3-7340-A3F8-467B1ED66144}"/>
              </a:ext>
            </a:extLst>
          </p:cNvPr>
          <p:cNvSpPr>
            <a:spLocks noGrp="1"/>
          </p:cNvSpPr>
          <p:nvPr>
            <p:ph type="title"/>
          </p:nvPr>
        </p:nvSpPr>
        <p:spPr>
          <a:xfrm>
            <a:off x="2063930" y="0"/>
            <a:ext cx="7080069" cy="809897"/>
          </a:xfrm>
        </p:spPr>
        <p:txBody>
          <a:bodyPr/>
          <a:lstStyle/>
          <a:p>
            <a:r>
              <a:rPr lang="en-US"/>
              <a:t>Click to edit Master title style</a:t>
            </a:r>
          </a:p>
        </p:txBody>
      </p:sp>
    </p:spTree>
    <p:extLst>
      <p:ext uri="{BB962C8B-B14F-4D97-AF65-F5344CB8AC3E}">
        <p14:creationId xmlns:p14="http://schemas.microsoft.com/office/powerpoint/2010/main" val="274598529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6047" y="809897"/>
            <a:ext cx="4222135" cy="617934"/>
          </a:xfrm>
        </p:spPr>
        <p:txBody>
          <a:bodyPr anchor="b"/>
          <a:lstStyle>
            <a:lvl1pPr marL="0" indent="0">
              <a:buNone/>
              <a:defRPr sz="1800" b="1"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276047" y="1427832"/>
            <a:ext cx="4222135" cy="2598302"/>
          </a:xfrm>
        </p:spPr>
        <p:txBody>
          <a:bodyPr/>
          <a:lstStyle>
            <a:lvl2pPr>
              <a:buClr>
                <a:schemeClr val="accent1"/>
              </a:buCl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835775"/>
            <a:ext cx="4256058" cy="617934"/>
          </a:xfrm>
        </p:spPr>
        <p:txBody>
          <a:bodyPr anchor="b"/>
          <a:lstStyle>
            <a:lvl1pPr marL="0" indent="0">
              <a:buNone/>
              <a:defRPr sz="1800" b="1"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453709"/>
            <a:ext cx="4256058" cy="2572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92F7ABBE-AF1D-464C-A12F-276E2AA63D04}"/>
              </a:ext>
            </a:extLst>
          </p:cNvPr>
          <p:cNvSpPr>
            <a:spLocks noGrp="1"/>
          </p:cNvSpPr>
          <p:nvPr>
            <p:ph type="title"/>
          </p:nvPr>
        </p:nvSpPr>
        <p:spPr>
          <a:xfrm>
            <a:off x="276048" y="0"/>
            <a:ext cx="8867952" cy="809897"/>
          </a:xfrm>
        </p:spPr>
        <p:txBody>
          <a:bodyPr/>
          <a:lstStyle>
            <a:lvl1pPr>
              <a:defRPr>
                <a:solidFill>
                  <a:schemeClr val="accent3"/>
                </a:solidFill>
              </a:defRPr>
            </a:lvl1pPr>
          </a:lstStyle>
          <a:p>
            <a:r>
              <a:rPr lang="en-US"/>
              <a:t>Click to edit Master title style</a:t>
            </a:r>
          </a:p>
        </p:txBody>
      </p:sp>
    </p:spTree>
    <p:extLst>
      <p:ext uri="{BB962C8B-B14F-4D97-AF65-F5344CB8AC3E}">
        <p14:creationId xmlns:p14="http://schemas.microsoft.com/office/powerpoint/2010/main" val="182179894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047" y="448574"/>
            <a:ext cx="4009082" cy="1541591"/>
          </a:xfrm>
        </p:spPr>
        <p:txBody>
          <a:bodyPr/>
          <a:lstStyle>
            <a:lvl1pPr algn="r">
              <a:defRPr/>
            </a:lvl1pPr>
          </a:lstStyle>
          <a:p>
            <a:r>
              <a:rPr lang="en-US"/>
              <a:t>Click to edit Master title style</a:t>
            </a:r>
          </a:p>
        </p:txBody>
      </p:sp>
      <p:sp>
        <p:nvSpPr>
          <p:cNvPr id="6" name="Content Placeholder 5"/>
          <p:cNvSpPr>
            <a:spLocks noGrp="1"/>
          </p:cNvSpPr>
          <p:nvPr>
            <p:ph sz="quarter" idx="4"/>
          </p:nvPr>
        </p:nvSpPr>
        <p:spPr>
          <a:xfrm>
            <a:off x="4831882" y="448574"/>
            <a:ext cx="3792354" cy="4277430"/>
          </a:xfrm>
        </p:spPr>
        <p:txBody>
          <a:bodyPr/>
          <a:lstStyle>
            <a:lvl1pPr>
              <a:buClr>
                <a:schemeClr val="bg1"/>
              </a:buCl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90556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3D8DBB4-131A-7E45-BB14-B7CC28A54517}"/>
              </a:ext>
            </a:extLst>
          </p:cNvPr>
          <p:cNvSpPr>
            <a:spLocks noGrp="1"/>
          </p:cNvSpPr>
          <p:nvPr>
            <p:ph type="title"/>
          </p:nvPr>
        </p:nvSpPr>
        <p:spPr>
          <a:xfrm>
            <a:off x="2063930" y="0"/>
            <a:ext cx="7080069" cy="809897"/>
          </a:xfrm>
        </p:spPr>
        <p:txBody>
          <a:bodyPr/>
          <a:lstStyle/>
          <a:p>
            <a:r>
              <a:rPr lang="en-US"/>
              <a:t>Click to edit Master title style</a:t>
            </a:r>
          </a:p>
        </p:txBody>
      </p:sp>
    </p:spTree>
    <p:extLst>
      <p:ext uri="{BB962C8B-B14F-4D97-AF65-F5344CB8AC3E}">
        <p14:creationId xmlns:p14="http://schemas.microsoft.com/office/powerpoint/2010/main" val="261841541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B194459-6EA3-C140-BC27-387F47E37420}"/>
              </a:ext>
            </a:extLst>
          </p:cNvPr>
          <p:cNvSpPr>
            <a:spLocks noGrp="1"/>
          </p:cNvSpPr>
          <p:nvPr>
            <p:ph idx="1" hasCustomPrompt="1"/>
          </p:nvPr>
        </p:nvSpPr>
        <p:spPr>
          <a:xfrm>
            <a:off x="274967" y="944650"/>
            <a:ext cx="8601614" cy="3598202"/>
          </a:xfrm>
        </p:spPr>
        <p:txBody>
          <a:bodyPr/>
          <a:lstStyle>
            <a:lvl2pPr>
              <a:buClr>
                <a:schemeClr val="accent1"/>
              </a:buCl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3DCAD332-CA8E-2746-BA03-9D23C43FF52D}"/>
              </a:ext>
            </a:extLst>
          </p:cNvPr>
          <p:cNvSpPr>
            <a:spLocks noGrp="1"/>
          </p:cNvSpPr>
          <p:nvPr>
            <p:ph type="title"/>
          </p:nvPr>
        </p:nvSpPr>
        <p:spPr>
          <a:xfrm>
            <a:off x="274967" y="134753"/>
            <a:ext cx="7080069" cy="809897"/>
          </a:xfrm>
        </p:spPr>
        <p:txBody>
          <a:bodyPr/>
          <a:lstStyle>
            <a:lvl1pPr>
              <a:defRPr>
                <a:solidFill>
                  <a:schemeClr val="accent1"/>
                </a:solidFill>
              </a:defRPr>
            </a:lvl1pPr>
          </a:lstStyle>
          <a:p>
            <a:r>
              <a:rPr lang="en-US"/>
              <a:t>Click to edit Master title style</a:t>
            </a:r>
          </a:p>
        </p:txBody>
      </p:sp>
      <p:sp>
        <p:nvSpPr>
          <p:cNvPr id="5" name="TextBox 4">
            <a:extLst>
              <a:ext uri="{FF2B5EF4-FFF2-40B4-BE49-F238E27FC236}">
                <a16:creationId xmlns:a16="http://schemas.microsoft.com/office/drawing/2014/main" id="{E1BA1234-3595-0D79-9FCB-D49646C45E41}"/>
              </a:ext>
            </a:extLst>
          </p:cNvPr>
          <p:cNvSpPr txBox="1"/>
          <p:nvPr userDrawn="1"/>
        </p:nvSpPr>
        <p:spPr>
          <a:xfrm>
            <a:off x="8426938" y="4255204"/>
            <a:ext cx="449643" cy="300082"/>
          </a:xfrm>
          <a:prstGeom prst="rect">
            <a:avLst/>
          </a:prstGeom>
          <a:noFill/>
        </p:spPr>
        <p:txBody>
          <a:bodyPr wrap="square">
            <a:spAutoFit/>
          </a:bodyPr>
          <a:lstStyle/>
          <a:p>
            <a:fld id="{662A56DB-F66D-45FF-B689-BA1E9B988FA6}" type="slidenum">
              <a:rPr lang="en-US" altLang="en-US" smtClean="0">
                <a:solidFill>
                  <a:schemeClr val="bg1">
                    <a:lumMod val="75000"/>
                  </a:schemeClr>
                </a:solidFill>
              </a:rPr>
              <a:pPr/>
              <a:t>‹#›</a:t>
            </a:fld>
            <a:endParaRPr lang="en-US">
              <a:solidFill>
                <a:schemeClr val="bg1">
                  <a:lumMod val="75000"/>
                </a:schemeClr>
              </a:solidFill>
            </a:endParaRPr>
          </a:p>
        </p:txBody>
      </p:sp>
    </p:spTree>
    <p:extLst>
      <p:ext uri="{BB962C8B-B14F-4D97-AF65-F5344CB8AC3E}">
        <p14:creationId xmlns:p14="http://schemas.microsoft.com/office/powerpoint/2010/main" val="307878398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4162" y="0"/>
            <a:ext cx="7523312" cy="80989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74967" y="1343341"/>
            <a:ext cx="8601614" cy="30647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92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63" r:id="rId4"/>
    <p:sldLayoutId id="2147483664" r:id="rId5"/>
    <p:sldLayoutId id="2147483665" r:id="rId6"/>
    <p:sldLayoutId id="2147483668" r:id="rId7"/>
    <p:sldLayoutId id="2147483666" r:id="rId8"/>
    <p:sldLayoutId id="2147483667" r:id="rId9"/>
    <p:sldLayoutId id="2147483670" r:id="rId10"/>
    <p:sldLayoutId id="2147483671" r:id="rId11"/>
    <p:sldLayoutId id="2147483675" r:id="rId12"/>
    <p:sldLayoutId id="2147483676" r:id="rId13"/>
  </p:sldLayoutIdLst>
  <p:hf hdr="0" ftr="0" dt="0"/>
  <p:txStyles>
    <p:titleStyle>
      <a:lvl1pPr algn="l" defTabSz="685800" rtl="0" eaLnBrk="1" latinLnBrk="0" hangingPunct="1">
        <a:lnSpc>
          <a:spcPct val="90000"/>
        </a:lnSpc>
        <a:spcBef>
          <a:spcPct val="0"/>
        </a:spcBef>
        <a:buNone/>
        <a:defRPr sz="2800" kern="1200" baseline="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5"/>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6"/>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hyperlink" Target="https://pixabay.com/en/question-mark-question-response-101998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hyperlink" Target="https://pixabay.com/en/question-mark-question-response-101998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hyperlink" Target="https://pixabay.com/en/question-mark-question-response-101998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spd15revision.gov/" TargetMode="External"/><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23.jpeg"/><Relationship Id="rId4" Type="http://schemas.openxmlformats.org/officeDocument/2006/relationships/hyperlink" Target="https://www.whitehouse.gov/omb/briefing-room/2023/01/26/initial-proposals-for-revising-the-federal-race-and-ethnicity-standard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hyperlink" Target="https://jamanetwork.com/journals/jama/fullarticle/2783090" TargetMode="External"/><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hyperlink" Target="https://jamanetwork.com/journals/jama/fullarticle/2783090" TargetMode="Externa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www.preventivemedicine.northwestern.edu/research/research-equity-resources-page.html"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hyperlink" Target="https://feinberg-northwestern.hosted.panopto.com/Panopto/Pages/Viewer.aspx?id=4f5e9a0b-b972-46e6-967e-ae3101488e68&amp;start=0" TargetMode="External"/><Relationship Id="rId5" Type="http://schemas.openxmlformats.org/officeDocument/2006/relationships/hyperlink" Target="https://doi.org/10.18131/g3-5sa2-wb83" TargetMode="External"/><Relationship Id="rId4" Type="http://schemas.openxmlformats.org/officeDocument/2006/relationships/hyperlink" Target="https://doi.org/10.18131/g3-j4wr-gf5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www.flickr.com/photos/andrewhurley/6254407253/"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4240"/>
            <a:ext cx="9295139" cy="1981197"/>
          </a:xfrm>
        </p:spPr>
        <p:txBody>
          <a:bodyPr>
            <a:normAutofit/>
          </a:bodyPr>
          <a:lstStyle/>
          <a:p>
            <a:pPr algn="l"/>
            <a:r>
              <a:rPr lang="en-US" sz="4000" b="0" i="0" u="none" strike="noStrike">
                <a:solidFill>
                  <a:srgbClr val="FFFFFF"/>
                </a:solidFill>
                <a:effectLst/>
                <a:latin typeface="Calibri" panose="020F0502020204030204" pitchFamily="34" charset="0"/>
              </a:rPr>
              <a:t>Capturing Racial, Ethnic, and Gender Identity Data and Considerations for Analysis</a:t>
            </a:r>
            <a:endParaRPr lang="en-US" sz="4000"/>
          </a:p>
        </p:txBody>
      </p:sp>
      <p:sp>
        <p:nvSpPr>
          <p:cNvPr id="3" name="Text Placeholder 2"/>
          <p:cNvSpPr>
            <a:spLocks noGrp="1"/>
          </p:cNvSpPr>
          <p:nvPr>
            <p:ph type="body" idx="1"/>
          </p:nvPr>
        </p:nvSpPr>
        <p:spPr>
          <a:xfrm>
            <a:off x="4336151" y="2720342"/>
            <a:ext cx="4747691" cy="2308918"/>
          </a:xfrm>
        </p:spPr>
        <p:txBody>
          <a:bodyPr vert="horz" lIns="91440" tIns="45720" rIns="91440" bIns="45720" rtlCol="0" anchor="t">
            <a:noAutofit/>
          </a:bodyPr>
          <a:lstStyle/>
          <a:p>
            <a:pPr algn="l"/>
            <a:r>
              <a:rPr lang="en-US" sz="1400" b="1" i="0" dirty="0">
                <a:solidFill>
                  <a:srgbClr val="FFFFFF"/>
                </a:solidFill>
                <a:effectLst/>
                <a:latin typeface="Calibri"/>
                <a:cs typeface="Calibri"/>
              </a:rPr>
              <a:t>Jody D Ciolino</a:t>
            </a:r>
            <a:r>
              <a:rPr lang="en-US" sz="1400" b="0" i="0" dirty="0">
                <a:solidFill>
                  <a:srgbClr val="FFFFFF"/>
                </a:solidFill>
                <a:effectLst/>
                <a:latin typeface="Calibri"/>
                <a:cs typeface="Calibri"/>
              </a:rPr>
              <a:t>, PhD, Associate Professor, Northwestern University</a:t>
            </a:r>
          </a:p>
          <a:p>
            <a:pPr algn="l"/>
            <a:endParaRPr lang="en-US" sz="1400" b="0" i="0" u="none" strike="noStrike">
              <a:solidFill>
                <a:srgbClr val="FFFFFF"/>
              </a:solidFill>
              <a:effectLst/>
              <a:latin typeface="Calibri" panose="020F0502020204030204" pitchFamily="34" charset="0"/>
            </a:endParaRPr>
          </a:p>
          <a:p>
            <a:pPr algn="l"/>
            <a:r>
              <a:rPr lang="en-US" sz="1400" b="1" i="0" u="none" strike="noStrike" dirty="0">
                <a:solidFill>
                  <a:srgbClr val="FFFFFF"/>
                </a:solidFill>
                <a:effectLst/>
                <a:latin typeface="Calibri"/>
                <a:cs typeface="Calibri"/>
              </a:rPr>
              <a:t>Shokoufeh </a:t>
            </a:r>
            <a:r>
              <a:rPr lang="en-US" sz="1400" b="1" i="0" u="none" strike="noStrike" dirty="0" err="1">
                <a:solidFill>
                  <a:srgbClr val="FFFFFF"/>
                </a:solidFill>
                <a:effectLst/>
                <a:latin typeface="Calibri"/>
                <a:cs typeface="Calibri"/>
              </a:rPr>
              <a:t>Khalatbari</a:t>
            </a:r>
            <a:r>
              <a:rPr lang="en-US" sz="1400" b="0" i="0" u="none" strike="noStrike" dirty="0">
                <a:solidFill>
                  <a:srgbClr val="FFFFFF"/>
                </a:solidFill>
                <a:effectLst/>
                <a:latin typeface="Calibri"/>
                <a:cs typeface="Calibri"/>
              </a:rPr>
              <a:t>, MS,  Manager, Biostatistics Program, Michigan Institute for </a:t>
            </a:r>
            <a:r>
              <a:rPr lang="en-US" sz="1400" dirty="0">
                <a:solidFill>
                  <a:srgbClr val="FFFFFF"/>
                </a:solidFill>
                <a:latin typeface="Calibri"/>
                <a:cs typeface="Calibri"/>
              </a:rPr>
              <a:t>Clinical &amp; Health Research (MICHR), </a:t>
            </a:r>
            <a:r>
              <a:rPr lang="en-US" sz="1400" b="0" i="0" u="none" strike="noStrike" dirty="0">
                <a:solidFill>
                  <a:srgbClr val="FFFFFF"/>
                </a:solidFill>
                <a:effectLst/>
                <a:latin typeface="Calibri"/>
                <a:cs typeface="Calibri"/>
              </a:rPr>
              <a:t>University of Michigan</a:t>
            </a:r>
            <a:r>
              <a:rPr lang="en-US" sz="1400" b="0" i="0" dirty="0">
                <a:solidFill>
                  <a:srgbClr val="000000"/>
                </a:solidFill>
                <a:effectLst/>
                <a:latin typeface="Calibri"/>
                <a:cs typeface="Calibri"/>
              </a:rPr>
              <a:t>​</a:t>
            </a:r>
          </a:p>
          <a:p>
            <a:pPr algn="l"/>
            <a:endParaRPr lang="en-US" sz="1400" b="0" i="0">
              <a:solidFill>
                <a:srgbClr val="000000"/>
              </a:solidFill>
              <a:effectLst/>
              <a:latin typeface="Calibri" panose="020F0502020204030204" pitchFamily="34" charset="0"/>
            </a:endParaRPr>
          </a:p>
          <a:p>
            <a:pPr algn="l"/>
            <a:r>
              <a:rPr lang="en-US" sz="1400" b="1" i="0" u="none" strike="noStrike" dirty="0" err="1">
                <a:solidFill>
                  <a:srgbClr val="FFFFFF"/>
                </a:solidFill>
                <a:effectLst/>
                <a:latin typeface="Calibri"/>
                <a:cs typeface="Calibri"/>
              </a:rPr>
              <a:t>Sima</a:t>
            </a:r>
            <a:r>
              <a:rPr lang="en-US" sz="1400" b="1" i="0" u="none" strike="noStrike" dirty="0">
                <a:solidFill>
                  <a:srgbClr val="FFFFFF"/>
                </a:solidFill>
                <a:effectLst/>
                <a:latin typeface="Calibri"/>
                <a:cs typeface="Calibri"/>
              </a:rPr>
              <a:t> </a:t>
            </a:r>
            <a:r>
              <a:rPr lang="en-US" sz="1400" b="1" i="0" u="none" strike="noStrike" dirty="0" err="1">
                <a:solidFill>
                  <a:srgbClr val="FFFFFF"/>
                </a:solidFill>
                <a:effectLst/>
                <a:latin typeface="Calibri"/>
                <a:cs typeface="Calibri"/>
              </a:rPr>
              <a:t>Sharghi</a:t>
            </a:r>
            <a:r>
              <a:rPr lang="en-US" sz="1400" b="0" i="0" u="none" strike="noStrike" dirty="0">
                <a:solidFill>
                  <a:srgbClr val="FFFFFF"/>
                </a:solidFill>
                <a:effectLst/>
                <a:latin typeface="Calibri"/>
                <a:cs typeface="Calibri"/>
              </a:rPr>
              <a:t>, PhD, Postdoctoral Research Fellow, University of Rochester Medical Center</a:t>
            </a:r>
            <a:br>
              <a:rPr lang="en-US" sz="1400" b="0" i="0" dirty="0">
                <a:effectLst/>
                <a:latin typeface="Calibri" panose="020F0502020204030204" pitchFamily="34" charset="0"/>
              </a:rPr>
            </a:br>
            <a:endParaRPr lang="en-US" sz="1400"/>
          </a:p>
        </p:txBody>
      </p:sp>
    </p:spTree>
    <p:extLst>
      <p:ext uri="{BB962C8B-B14F-4D97-AF65-F5344CB8AC3E}">
        <p14:creationId xmlns:p14="http://schemas.microsoft.com/office/powerpoint/2010/main" val="1687990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552E72-03B8-B8EA-6769-494778A2B1F1}"/>
              </a:ext>
            </a:extLst>
          </p:cNvPr>
          <p:cNvSpPr>
            <a:spLocks noGrp="1"/>
          </p:cNvSpPr>
          <p:nvPr>
            <p:ph idx="1"/>
          </p:nvPr>
        </p:nvSpPr>
        <p:spPr/>
        <p:txBody>
          <a:bodyPr/>
          <a:lstStyle/>
          <a:p>
            <a:r>
              <a:rPr lang="en-US"/>
              <a:t>Remember the human subjects’ research space has downstream effects on clinical practice</a:t>
            </a:r>
          </a:p>
        </p:txBody>
      </p:sp>
      <p:sp>
        <p:nvSpPr>
          <p:cNvPr id="3" name="Title 2">
            <a:extLst>
              <a:ext uri="{FF2B5EF4-FFF2-40B4-BE49-F238E27FC236}">
                <a16:creationId xmlns:a16="http://schemas.microsoft.com/office/drawing/2014/main" id="{E91D3080-50BF-D77D-283F-D7520816B0F1}"/>
              </a:ext>
            </a:extLst>
          </p:cNvPr>
          <p:cNvSpPr>
            <a:spLocks noGrp="1"/>
          </p:cNvSpPr>
          <p:nvPr>
            <p:ph type="title"/>
          </p:nvPr>
        </p:nvSpPr>
        <p:spPr/>
        <p:txBody>
          <a:bodyPr/>
          <a:lstStyle/>
          <a:p>
            <a:r>
              <a:rPr lang="en-US"/>
              <a:t>Why is this important? </a:t>
            </a:r>
          </a:p>
        </p:txBody>
      </p:sp>
      <p:sp>
        <p:nvSpPr>
          <p:cNvPr id="4" name="Content Placeholder 3">
            <a:extLst>
              <a:ext uri="{FF2B5EF4-FFF2-40B4-BE49-F238E27FC236}">
                <a16:creationId xmlns:a16="http://schemas.microsoft.com/office/drawing/2014/main" id="{BCE5F31F-52CD-5E65-4A8F-14CB183C57F8}"/>
              </a:ext>
            </a:extLst>
          </p:cNvPr>
          <p:cNvSpPr txBox="1">
            <a:spLocks/>
          </p:cNvSpPr>
          <p:nvPr/>
        </p:nvSpPr>
        <p:spPr>
          <a:xfrm>
            <a:off x="297915" y="3456545"/>
            <a:ext cx="8601614" cy="118129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5"/>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6"/>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800">
                <a:solidFill>
                  <a:srgbClr val="FFFFFF"/>
                </a:solidFill>
                <a:latin typeface="Source Sans Pro" panose="020B0503030403020204" pitchFamily="34" charset="0"/>
              </a:rPr>
              <a:t>ow anti-racist uprisings call us to act</a:t>
            </a:r>
          </a:p>
          <a:p>
            <a:pPr marL="0" indent="0">
              <a:buFont typeface="Arial" panose="020B0604020202020204" pitchFamily="34" charset="0"/>
              <a:buNone/>
            </a:pPr>
            <a:r>
              <a:rPr lang="en-US" sz="1800" b="1">
                <a:solidFill>
                  <a:srgbClr val="505050"/>
                </a:solidFill>
                <a:latin typeface="Source Sans Pro" panose="020B0503030403020204" pitchFamily="34" charset="0"/>
              </a:rPr>
              <a:t>From race-based to race-conscious medicine</a:t>
            </a:r>
            <a:r>
              <a:rPr lang="en-US" sz="1800">
                <a:solidFill>
                  <a:srgbClr val="505050"/>
                </a:solidFill>
                <a:latin typeface="Source Sans Pro" panose="020B0503030403020204" pitchFamily="34" charset="0"/>
              </a:rPr>
              <a:t>: how anti-racist uprisings call us to act. A Perspective in The Lancet, from Jessica P </a:t>
            </a:r>
            <a:r>
              <a:rPr lang="en-US" sz="1800" err="1">
                <a:solidFill>
                  <a:srgbClr val="505050"/>
                </a:solidFill>
                <a:latin typeface="Source Sans Pro" panose="020B0503030403020204" pitchFamily="34" charset="0"/>
              </a:rPr>
              <a:t>Cerdeña</a:t>
            </a:r>
            <a:r>
              <a:rPr lang="en-US" sz="1800">
                <a:solidFill>
                  <a:srgbClr val="505050"/>
                </a:solidFill>
                <a:latin typeface="Source Sans Pro" panose="020B0503030403020204" pitchFamily="34" charset="0"/>
              </a:rPr>
              <a:t>, Marie V </a:t>
            </a:r>
            <a:r>
              <a:rPr lang="en-US" sz="1800" err="1">
                <a:solidFill>
                  <a:srgbClr val="505050"/>
                </a:solidFill>
                <a:latin typeface="Source Sans Pro" panose="020B0503030403020204" pitchFamily="34" charset="0"/>
              </a:rPr>
              <a:t>Plaisime</a:t>
            </a:r>
            <a:r>
              <a:rPr lang="en-US" sz="1800">
                <a:solidFill>
                  <a:srgbClr val="505050"/>
                </a:solidFill>
                <a:latin typeface="Source Sans Pro" panose="020B0503030403020204" pitchFamily="34" charset="0"/>
              </a:rPr>
              <a:t>, and Jennifer Tsai. Lancet. 2020;396:1125-1128</a:t>
            </a:r>
          </a:p>
          <a:p>
            <a:pPr marL="0" indent="0">
              <a:buFont typeface="Arial" panose="020B0604020202020204" pitchFamily="34" charset="0"/>
              <a:buNone/>
            </a:pPr>
            <a:endParaRPr lang="en-US" sz="1800"/>
          </a:p>
        </p:txBody>
      </p:sp>
      <p:pic>
        <p:nvPicPr>
          <p:cNvPr id="7" name="Video (3)">
            <a:hlinkClick r:id="" action="ppaction://media"/>
            <a:extLst>
              <a:ext uri="{FF2B5EF4-FFF2-40B4-BE49-F238E27FC236}">
                <a16:creationId xmlns:a16="http://schemas.microsoft.com/office/drawing/2014/main" id="{FB1B7E73-E2F9-9AB3-F1A3-96E4F3986D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33675" y="1357313"/>
            <a:ext cx="3190875" cy="2428875"/>
          </a:xfrm>
          <a:prstGeom prst="rect">
            <a:avLst/>
          </a:prstGeom>
        </p:spPr>
      </p:pic>
    </p:spTree>
    <p:extLst>
      <p:ext uri="{BB962C8B-B14F-4D97-AF65-F5344CB8AC3E}">
        <p14:creationId xmlns:p14="http://schemas.microsoft.com/office/powerpoint/2010/main" val="179509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CFC5F3-E5BD-1586-BF6D-2FC428974DE2}"/>
              </a:ext>
            </a:extLst>
          </p:cNvPr>
          <p:cNvSpPr>
            <a:spLocks noGrp="1"/>
          </p:cNvSpPr>
          <p:nvPr>
            <p:ph type="title"/>
          </p:nvPr>
        </p:nvSpPr>
        <p:spPr/>
        <p:txBody>
          <a:bodyPr/>
          <a:lstStyle/>
          <a:p>
            <a:r>
              <a:rPr lang="en-US" dirty="0"/>
              <a:t>Background</a:t>
            </a:r>
          </a:p>
        </p:txBody>
      </p:sp>
      <p:sp>
        <p:nvSpPr>
          <p:cNvPr id="5" name="Text Placeholder 4">
            <a:extLst>
              <a:ext uri="{FF2B5EF4-FFF2-40B4-BE49-F238E27FC236}">
                <a16:creationId xmlns:a16="http://schemas.microsoft.com/office/drawing/2014/main" id="{59F80064-BD3B-652F-5E0F-630AAC31767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31932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4C781F-F767-EF85-DBAF-4DA409601B36}"/>
              </a:ext>
            </a:extLst>
          </p:cNvPr>
          <p:cNvSpPr>
            <a:spLocks noGrp="1"/>
          </p:cNvSpPr>
          <p:nvPr>
            <p:ph idx="1"/>
          </p:nvPr>
        </p:nvSpPr>
        <p:spPr/>
        <p:txBody>
          <a:bodyPr vert="horz" lIns="91440" tIns="45720" rIns="91440" bIns="45720" rtlCol="0" anchor="t">
            <a:normAutofit fontScale="92500"/>
          </a:bodyPr>
          <a:lstStyle/>
          <a:p>
            <a:pPr marL="0" indent="0">
              <a:buNone/>
            </a:pPr>
            <a:endParaRPr lang="en-US" sz="1600" b="1" dirty="0">
              <a:latin typeface="Calibri"/>
              <a:cs typeface="Calibri"/>
            </a:endParaRPr>
          </a:p>
          <a:p>
            <a:r>
              <a:rPr lang="en-US" sz="1600" b="1" dirty="0">
                <a:latin typeface="Calibri"/>
                <a:cs typeface="Calibri"/>
              </a:rPr>
              <a:t>No consistency in reporting the race/ethnicity</a:t>
            </a:r>
          </a:p>
          <a:p>
            <a:r>
              <a:rPr lang="en-US" sz="1600" dirty="0">
                <a:latin typeface="Calibri"/>
                <a:cs typeface="Calibri"/>
              </a:rPr>
              <a:t>A study by </a:t>
            </a:r>
            <a:r>
              <a:rPr lang="en-US" sz="1600" dirty="0">
                <a:ea typeface="+mn-lt"/>
                <a:cs typeface="+mn-lt"/>
              </a:rPr>
              <a:t>Vyas DA</a:t>
            </a:r>
            <a:r>
              <a:rPr lang="en-US" sz="1600" dirty="0">
                <a:latin typeface="Calibri"/>
                <a:cs typeface="Calibri"/>
              </a:rPr>
              <a:t> et al [4] on reporting the race/ethnicity revealed that of 20,692 trials based in the U.S. between the years 2000 and 2020, including unpublished trials, only 43% of them reported the race/ethnicity of the participants. </a:t>
            </a:r>
            <a:endParaRPr lang="en-US" dirty="0">
              <a:cs typeface="Calibri" panose="020F0502020204030204"/>
            </a:endParaRPr>
          </a:p>
          <a:p>
            <a:r>
              <a:rPr lang="en-US" sz="1600" b="1" dirty="0">
                <a:ea typeface="+mn-lt"/>
                <a:cs typeface="+mn-lt"/>
              </a:rPr>
              <a:t>What is the recommendation to deal with lack of diversity in research?</a:t>
            </a:r>
          </a:p>
          <a:p>
            <a:r>
              <a:rPr lang="en-US" sz="1600" b="1" dirty="0">
                <a:ea typeface="+mn-lt"/>
                <a:cs typeface="+mn-lt"/>
              </a:rPr>
              <a:t>What is the role of the scientists to both encourage diversity and reporting on ethnicity/race?</a:t>
            </a:r>
          </a:p>
          <a:p>
            <a:r>
              <a:rPr lang="en-US" sz="1600" b="1" dirty="0">
                <a:ea typeface="+mn-lt"/>
                <a:cs typeface="+mn-lt"/>
              </a:rPr>
              <a:t>Why is race/ethnicity considered a biological variable rather than a social construct?</a:t>
            </a:r>
          </a:p>
          <a:p>
            <a:r>
              <a:rPr lang="en-US" sz="1600" b="1" dirty="0">
                <a:ea typeface="+mn-lt"/>
                <a:cs typeface="+mn-lt"/>
              </a:rPr>
              <a:t>Lack of diversity in Research participants: study results may not be generalizable and certain populations may not receive the same benefit from the research innovations. [8] (</a:t>
            </a:r>
            <a:r>
              <a:rPr lang="en-US" sz="1600" b="1" dirty="0" err="1">
                <a:ea typeface="+mn-lt"/>
                <a:cs typeface="+mn-lt"/>
              </a:rPr>
              <a:t>Akintilo</a:t>
            </a:r>
            <a:r>
              <a:rPr lang="en-US" sz="1600" b="1" dirty="0">
                <a:ea typeface="+mn-lt"/>
                <a:cs typeface="+mn-lt"/>
              </a:rPr>
              <a:t>, L. et al </a:t>
            </a:r>
            <a:r>
              <a:rPr lang="en-US" sz="1600" b="1" dirty="0">
                <a:solidFill>
                  <a:srgbClr val="150E1B"/>
                </a:solidFill>
                <a:latin typeface="Calibri"/>
                <a:ea typeface="+mn-lt"/>
                <a:cs typeface="Calibri"/>
              </a:rPr>
              <a:t>(2022)</a:t>
            </a:r>
            <a:r>
              <a:rPr lang="en-US" sz="1600" b="1" dirty="0">
                <a:ea typeface="+mn-lt"/>
                <a:cs typeface="+mn-lt"/>
              </a:rPr>
              <a:t>) </a:t>
            </a:r>
          </a:p>
          <a:p>
            <a:r>
              <a:rPr lang="en-US" sz="1600" b="1" dirty="0" err="1">
                <a:ea typeface="+mn-lt"/>
                <a:cs typeface="+mn-lt"/>
              </a:rPr>
              <a:t>Akintilo</a:t>
            </a:r>
            <a:r>
              <a:rPr lang="en-US" sz="1600" b="1" dirty="0">
                <a:ea typeface="+mn-lt"/>
                <a:cs typeface="+mn-lt"/>
              </a:rPr>
              <a:t>, L. et al (2022)  about the lack of diversity in skin care/cosmetic benefits for people of darker skin. </a:t>
            </a:r>
          </a:p>
          <a:p>
            <a:r>
              <a:rPr lang="en-US" sz="1600" b="1" dirty="0">
                <a:ea typeface="+mn-lt"/>
                <a:cs typeface="+mn-lt"/>
              </a:rPr>
              <a:t>Response to Structural Racism in Research?</a:t>
            </a:r>
            <a:endParaRPr lang="en-US" sz="1600" b="1" dirty="0">
              <a:cs typeface="Calibri"/>
            </a:endParaRPr>
          </a:p>
          <a:p>
            <a:pPr algn="just"/>
            <a:endParaRPr lang="en-US" sz="1600">
              <a:cs typeface="Calibri"/>
            </a:endParaRPr>
          </a:p>
          <a:p>
            <a:endParaRPr lang="en-US">
              <a:cs typeface="Calibri"/>
            </a:endParaRPr>
          </a:p>
        </p:txBody>
      </p:sp>
      <p:sp>
        <p:nvSpPr>
          <p:cNvPr id="3" name="Title 2">
            <a:extLst>
              <a:ext uri="{FF2B5EF4-FFF2-40B4-BE49-F238E27FC236}">
                <a16:creationId xmlns:a16="http://schemas.microsoft.com/office/drawing/2014/main" id="{450BFE20-D367-5C99-6C7C-25BB1F17C86F}"/>
              </a:ext>
            </a:extLst>
          </p:cNvPr>
          <p:cNvSpPr>
            <a:spLocks noGrp="1"/>
          </p:cNvSpPr>
          <p:nvPr>
            <p:ph type="title"/>
          </p:nvPr>
        </p:nvSpPr>
        <p:spPr/>
        <p:txBody>
          <a:bodyPr>
            <a:normAutofit/>
          </a:bodyPr>
          <a:lstStyle/>
          <a:p>
            <a:r>
              <a:rPr lang="en-US"/>
              <a:t>Background: </a:t>
            </a:r>
            <a:endParaRPr lang="en-US" b="1">
              <a:cs typeface="Calibri" panose="020F0502020204030204"/>
            </a:endParaRPr>
          </a:p>
        </p:txBody>
      </p:sp>
    </p:spTree>
    <p:extLst>
      <p:ext uri="{BB962C8B-B14F-4D97-AF65-F5344CB8AC3E}">
        <p14:creationId xmlns:p14="http://schemas.microsoft.com/office/powerpoint/2010/main" val="880515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91CEDF-AAA3-5E49-32E8-76851947A36E}"/>
              </a:ext>
            </a:extLst>
          </p:cNvPr>
          <p:cNvSpPr>
            <a:spLocks noGrp="1"/>
          </p:cNvSpPr>
          <p:nvPr>
            <p:ph idx="1"/>
          </p:nvPr>
        </p:nvSpPr>
        <p:spPr/>
        <p:txBody>
          <a:bodyPr vert="horz" lIns="91440" tIns="45720" rIns="91440" bIns="45720" rtlCol="0" anchor="t">
            <a:normAutofit/>
          </a:bodyPr>
          <a:lstStyle/>
          <a:p>
            <a:pPr marL="0" indent="0">
              <a:lnSpc>
                <a:spcPct val="100000"/>
              </a:lnSpc>
              <a:spcBef>
                <a:spcPts val="0"/>
              </a:spcBef>
              <a:buNone/>
            </a:pPr>
            <a:endParaRPr lang="en-US">
              <a:ea typeface="+mn-lt"/>
              <a:cs typeface="+mn-lt"/>
            </a:endParaRPr>
          </a:p>
          <a:p>
            <a:pPr marL="0" indent="0">
              <a:lnSpc>
                <a:spcPct val="100000"/>
              </a:lnSpc>
              <a:spcBef>
                <a:spcPts val="0"/>
              </a:spcBef>
              <a:buNone/>
            </a:pPr>
            <a:endParaRPr lang="en-US">
              <a:ea typeface="+mn-lt"/>
              <a:cs typeface="+mn-lt"/>
            </a:endParaRPr>
          </a:p>
          <a:p>
            <a:pPr marL="0" indent="0">
              <a:lnSpc>
                <a:spcPct val="100000"/>
              </a:lnSpc>
              <a:spcBef>
                <a:spcPts val="0"/>
              </a:spcBef>
              <a:buNone/>
            </a:pPr>
            <a:endParaRPr lang="en-US">
              <a:ea typeface="+mn-lt"/>
              <a:cs typeface="+mn-lt"/>
            </a:endParaRPr>
          </a:p>
          <a:p>
            <a:pPr marL="0" indent="0">
              <a:lnSpc>
                <a:spcPct val="100000"/>
              </a:lnSpc>
              <a:spcBef>
                <a:spcPts val="0"/>
              </a:spcBef>
              <a:buNone/>
            </a:pPr>
            <a:r>
              <a:rPr lang="en-US" sz="3200">
                <a:ea typeface="+mn-lt"/>
                <a:cs typeface="+mn-lt"/>
              </a:rPr>
              <a:t>Taking a step back + looking at </a:t>
            </a:r>
          </a:p>
          <a:p>
            <a:pPr marL="0" indent="0">
              <a:lnSpc>
                <a:spcPct val="100000"/>
              </a:lnSpc>
              <a:spcBef>
                <a:spcPts val="0"/>
              </a:spcBef>
              <a:buNone/>
            </a:pPr>
            <a:r>
              <a:rPr lang="en-US" sz="3200">
                <a:ea typeface="+mn-lt"/>
                <a:cs typeface="+mn-lt"/>
              </a:rPr>
              <a:t>the big picture…</a:t>
            </a:r>
            <a:endParaRPr lang="en-US" sz="3200">
              <a:cs typeface="Calibri"/>
            </a:endParaRPr>
          </a:p>
          <a:p>
            <a:pPr marL="0" indent="0">
              <a:lnSpc>
                <a:spcPct val="100000"/>
              </a:lnSpc>
              <a:spcBef>
                <a:spcPts val="0"/>
              </a:spcBef>
              <a:buNone/>
            </a:pPr>
            <a:endParaRPr lang="en-US" sz="3200">
              <a:ea typeface="+mn-lt"/>
              <a:cs typeface="+mn-lt"/>
            </a:endParaRPr>
          </a:p>
          <a:p>
            <a:pPr marL="0" indent="0">
              <a:lnSpc>
                <a:spcPct val="100000"/>
              </a:lnSpc>
              <a:spcBef>
                <a:spcPts val="0"/>
              </a:spcBef>
              <a:buNone/>
            </a:pPr>
            <a:r>
              <a:rPr lang="en-US" sz="3200">
                <a:ea typeface="+mn-lt"/>
                <a:cs typeface="+mn-lt"/>
              </a:rPr>
              <a:t>                                     …..the research question</a:t>
            </a:r>
            <a:endParaRPr lang="en-US" sz="3200">
              <a:cs typeface="Calibri" panose="020F0502020204030204"/>
            </a:endParaRPr>
          </a:p>
        </p:txBody>
      </p:sp>
      <p:pic>
        <p:nvPicPr>
          <p:cNvPr id="5" name="Picture 4" descr="Step back and look at the bigger picture">
            <a:extLst>
              <a:ext uri="{FF2B5EF4-FFF2-40B4-BE49-F238E27FC236}">
                <a16:creationId xmlns:a16="http://schemas.microsoft.com/office/drawing/2014/main" id="{4D7BC536-8E64-8500-7878-6F4FEBDCD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314" y="1175299"/>
            <a:ext cx="3447004" cy="193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648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CEC4F4-E576-260F-1A04-AC3E87EF961B}"/>
              </a:ext>
            </a:extLst>
          </p:cNvPr>
          <p:cNvSpPr>
            <a:spLocks noGrp="1"/>
          </p:cNvSpPr>
          <p:nvPr>
            <p:ph idx="1"/>
          </p:nvPr>
        </p:nvSpPr>
        <p:spPr/>
        <p:txBody>
          <a:bodyPr vert="horz" lIns="91440" tIns="45720" rIns="91440" bIns="45720" rtlCol="0" anchor="t">
            <a:normAutofit/>
          </a:bodyPr>
          <a:lstStyle/>
          <a:p>
            <a:pPr marL="0" indent="0">
              <a:lnSpc>
                <a:spcPct val="100000"/>
              </a:lnSpc>
              <a:spcBef>
                <a:spcPct val="20000"/>
              </a:spcBef>
              <a:spcAft>
                <a:spcPct val="0"/>
              </a:spcAft>
              <a:buNone/>
            </a:pPr>
            <a:r>
              <a:rPr lang="en-US" i="1" dirty="0">
                <a:cs typeface="Calibri"/>
              </a:rPr>
              <a:t>The research question should shape the </a:t>
            </a:r>
            <a:r>
              <a:rPr lang="en-US" b="1" i="1" dirty="0">
                <a:cs typeface="Calibri"/>
              </a:rPr>
              <a:t>data capture </a:t>
            </a:r>
            <a:r>
              <a:rPr lang="en-US" i="1" dirty="0">
                <a:cs typeface="Calibri"/>
              </a:rPr>
              <a:t>and </a:t>
            </a:r>
            <a:r>
              <a:rPr lang="en-US" b="1" i="1" dirty="0">
                <a:cs typeface="Calibri"/>
              </a:rPr>
              <a:t>analysis</a:t>
            </a:r>
            <a:r>
              <a:rPr lang="en-US" i="1" dirty="0">
                <a:cs typeface="Calibri"/>
              </a:rPr>
              <a:t>.</a:t>
            </a:r>
            <a:endParaRPr lang="en-US" dirty="0">
              <a:ea typeface="+mn-lt"/>
              <a:cs typeface="+mn-lt"/>
            </a:endParaRPr>
          </a:p>
          <a:p>
            <a:pPr marL="0" indent="0">
              <a:lnSpc>
                <a:spcPct val="100000"/>
              </a:lnSpc>
              <a:spcBef>
                <a:spcPct val="20000"/>
              </a:spcBef>
              <a:spcAft>
                <a:spcPct val="0"/>
              </a:spcAft>
              <a:buNone/>
            </a:pPr>
            <a:endParaRPr lang="en-US" i="1" dirty="0">
              <a:solidFill>
                <a:srgbClr val="150E1B"/>
              </a:solidFill>
              <a:ea typeface="+mn-lt"/>
              <a:cs typeface="+mn-lt"/>
            </a:endParaRPr>
          </a:p>
          <a:p>
            <a:pPr>
              <a:lnSpc>
                <a:spcPct val="100000"/>
              </a:lnSpc>
              <a:spcBef>
                <a:spcPct val="20000"/>
              </a:spcBef>
              <a:spcAft>
                <a:spcPct val="0"/>
              </a:spcAft>
            </a:pPr>
            <a:r>
              <a:rPr lang="en-US" b="1" dirty="0">
                <a:solidFill>
                  <a:srgbClr val="150E1B"/>
                </a:solidFill>
                <a:ea typeface="+mn-lt"/>
                <a:cs typeface="+mn-lt"/>
              </a:rPr>
              <a:t>Health and Healthcare Disparities</a:t>
            </a:r>
            <a:r>
              <a:rPr lang="en-US" dirty="0">
                <a:solidFill>
                  <a:srgbClr val="150E1B"/>
                </a:solidFill>
                <a:ea typeface="+mn-lt"/>
                <a:cs typeface="+mn-lt"/>
              </a:rPr>
              <a:t>   or   </a:t>
            </a:r>
            <a:r>
              <a:rPr lang="en-US" b="1" dirty="0">
                <a:solidFill>
                  <a:srgbClr val="150E1B"/>
                </a:solidFill>
                <a:ea typeface="+mn-lt"/>
                <a:cs typeface="+mn-lt"/>
              </a:rPr>
              <a:t>Structural Racism /</a:t>
            </a:r>
            <a:r>
              <a:rPr lang="en-US" b="1" dirty="0">
                <a:solidFill>
                  <a:srgbClr val="150E1B"/>
                </a:solidFill>
                <a:cs typeface="Calibri"/>
              </a:rPr>
              <a:t>Discrimination</a:t>
            </a:r>
          </a:p>
          <a:p>
            <a:pPr>
              <a:lnSpc>
                <a:spcPct val="100000"/>
              </a:lnSpc>
              <a:spcBef>
                <a:spcPct val="20000"/>
              </a:spcBef>
              <a:spcAft>
                <a:spcPct val="0"/>
              </a:spcAft>
            </a:pPr>
            <a:r>
              <a:rPr lang="en-US" b="1" dirty="0">
                <a:cs typeface="Calibri"/>
              </a:rPr>
              <a:t> Determining Structural Racism</a:t>
            </a:r>
            <a:r>
              <a:rPr lang="en-US" dirty="0">
                <a:cs typeface="Calibri"/>
              </a:rPr>
              <a:t> requires additional data</a:t>
            </a:r>
          </a:p>
          <a:p>
            <a:pPr>
              <a:lnSpc>
                <a:spcPct val="100000"/>
              </a:lnSpc>
              <a:spcBef>
                <a:spcPct val="20000"/>
              </a:spcBef>
              <a:spcAft>
                <a:spcPct val="0"/>
              </a:spcAft>
            </a:pPr>
            <a:r>
              <a:rPr lang="en-US" sz="2400" b="1" dirty="0">
                <a:solidFill>
                  <a:schemeClr val="accent4">
                    <a:lumMod val="75000"/>
                  </a:schemeClr>
                </a:solidFill>
                <a:cs typeface="Calibri"/>
              </a:rPr>
              <a:t>Racial Inequities in Access to Ventricular Assist Device and Transplant Persist After Consideration for Preferences for Care: (Thomas Cascino et al (2022))</a:t>
            </a:r>
            <a:endParaRPr lang="en-US" sz="2400">
              <a:solidFill>
                <a:schemeClr val="accent4">
                  <a:lumMod val="75000"/>
                </a:schemeClr>
              </a:solidFill>
              <a:ea typeface="+mn-lt"/>
              <a:cs typeface="+mn-lt"/>
            </a:endParaRPr>
          </a:p>
          <a:p>
            <a:pPr>
              <a:lnSpc>
                <a:spcPct val="100000"/>
              </a:lnSpc>
              <a:spcBef>
                <a:spcPct val="20000"/>
              </a:spcBef>
              <a:spcAft>
                <a:spcPct val="0"/>
              </a:spcAft>
            </a:pPr>
            <a:r>
              <a:rPr lang="en-US" dirty="0">
                <a:cs typeface="Calibri"/>
              </a:rPr>
              <a:t>Goes beyond just descriptive summaries to </a:t>
            </a:r>
            <a:r>
              <a:rPr lang="en-US" dirty="0">
                <a:ea typeface="+mn-lt"/>
                <a:cs typeface="+mn-lt"/>
              </a:rPr>
              <a:t>reveal a systematic bias that is hypothesized to exist within heart failure patients.</a:t>
            </a:r>
          </a:p>
          <a:p>
            <a:pPr>
              <a:lnSpc>
                <a:spcPct val="100000"/>
              </a:lnSpc>
              <a:spcBef>
                <a:spcPct val="20000"/>
              </a:spcBef>
              <a:spcAft>
                <a:spcPct val="0"/>
              </a:spcAft>
            </a:pPr>
            <a:endParaRPr lang="en-US" dirty="0">
              <a:cs typeface="Calibri"/>
            </a:endParaRPr>
          </a:p>
          <a:p>
            <a:pPr>
              <a:lnSpc>
                <a:spcPct val="100000"/>
              </a:lnSpc>
              <a:spcBef>
                <a:spcPct val="20000"/>
              </a:spcBef>
              <a:spcAft>
                <a:spcPct val="0"/>
              </a:spcAft>
            </a:pPr>
            <a:endParaRPr lang="en-US"/>
          </a:p>
        </p:txBody>
      </p:sp>
      <p:sp>
        <p:nvSpPr>
          <p:cNvPr id="3" name="Title 2">
            <a:extLst>
              <a:ext uri="{FF2B5EF4-FFF2-40B4-BE49-F238E27FC236}">
                <a16:creationId xmlns:a16="http://schemas.microsoft.com/office/drawing/2014/main" id="{95DC5329-AD60-961B-81C9-70C071B2B712}"/>
              </a:ext>
            </a:extLst>
          </p:cNvPr>
          <p:cNvSpPr>
            <a:spLocks noGrp="1"/>
          </p:cNvSpPr>
          <p:nvPr>
            <p:ph type="title"/>
          </p:nvPr>
        </p:nvSpPr>
        <p:spPr/>
        <p:txBody>
          <a:bodyPr/>
          <a:lstStyle/>
          <a:p>
            <a:r>
              <a:rPr lang="en-US">
                <a:cs typeface="Calibri"/>
              </a:rPr>
              <a:t>Importance of the Research Question</a:t>
            </a:r>
            <a:endParaRPr lang="en-US">
              <a:ea typeface="+mj-lt"/>
              <a:cs typeface="+mj-lt"/>
            </a:endParaRPr>
          </a:p>
          <a:p>
            <a:endParaRPr lang="en-US">
              <a:cs typeface="Calibri"/>
            </a:endParaRPr>
          </a:p>
        </p:txBody>
      </p:sp>
    </p:spTree>
    <p:extLst>
      <p:ext uri="{BB962C8B-B14F-4D97-AF65-F5344CB8AC3E}">
        <p14:creationId xmlns:p14="http://schemas.microsoft.com/office/powerpoint/2010/main" val="3535009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CEC4F4-E576-260F-1A04-AC3E87EF961B}"/>
              </a:ext>
            </a:extLst>
          </p:cNvPr>
          <p:cNvSpPr>
            <a:spLocks noGrp="1"/>
          </p:cNvSpPr>
          <p:nvPr>
            <p:ph idx="1"/>
          </p:nvPr>
        </p:nvSpPr>
        <p:spPr/>
        <p:txBody>
          <a:bodyPr vert="horz" lIns="91440" tIns="45720" rIns="91440" bIns="45720" rtlCol="0" anchor="t">
            <a:normAutofit/>
          </a:bodyPr>
          <a:lstStyle/>
          <a:p>
            <a:pPr marL="0" indent="0">
              <a:lnSpc>
                <a:spcPct val="100000"/>
              </a:lnSpc>
              <a:spcBef>
                <a:spcPct val="20000"/>
              </a:spcBef>
              <a:spcAft>
                <a:spcPct val="0"/>
              </a:spcAft>
              <a:buNone/>
            </a:pPr>
            <a:r>
              <a:rPr lang="en-US" i="1" dirty="0">
                <a:cs typeface="Calibri"/>
              </a:rPr>
              <a:t>The research question should shape the </a:t>
            </a:r>
            <a:r>
              <a:rPr lang="en-US" b="1" i="1" dirty="0">
                <a:cs typeface="Calibri"/>
              </a:rPr>
              <a:t>data capture </a:t>
            </a:r>
            <a:r>
              <a:rPr lang="en-US" i="1" dirty="0">
                <a:cs typeface="Calibri"/>
              </a:rPr>
              <a:t>and </a:t>
            </a:r>
            <a:r>
              <a:rPr lang="en-US" b="1" i="1" dirty="0">
                <a:cs typeface="Calibri"/>
              </a:rPr>
              <a:t>analysis</a:t>
            </a:r>
            <a:r>
              <a:rPr lang="en-US" i="1" dirty="0">
                <a:cs typeface="Calibri"/>
              </a:rPr>
              <a:t>.</a:t>
            </a:r>
            <a:endParaRPr lang="en-US" dirty="0">
              <a:ea typeface="+mn-lt"/>
              <a:cs typeface="+mn-lt"/>
            </a:endParaRPr>
          </a:p>
          <a:p>
            <a:pPr marL="0" indent="0">
              <a:lnSpc>
                <a:spcPct val="100000"/>
              </a:lnSpc>
              <a:spcBef>
                <a:spcPct val="20000"/>
              </a:spcBef>
              <a:spcAft>
                <a:spcPct val="0"/>
              </a:spcAft>
              <a:buNone/>
            </a:pPr>
            <a:r>
              <a:rPr lang="en-US" dirty="0">
                <a:cs typeface="Calibri"/>
              </a:rPr>
              <a:t>With</a:t>
            </a:r>
            <a:r>
              <a:rPr lang="en-US" dirty="0">
                <a:ea typeface="+mn-lt"/>
                <a:cs typeface="+mn-lt"/>
              </a:rPr>
              <a:t> respect to racial, ethnicity and gender equity…… </a:t>
            </a:r>
          </a:p>
          <a:p>
            <a:pPr marL="0" indent="0">
              <a:lnSpc>
                <a:spcPct val="100000"/>
              </a:lnSpc>
              <a:spcBef>
                <a:spcPct val="20000"/>
              </a:spcBef>
              <a:spcAft>
                <a:spcPct val="0"/>
              </a:spcAft>
              <a:buNone/>
            </a:pPr>
            <a:endParaRPr lang="en-US"/>
          </a:p>
          <a:p>
            <a:pPr marL="0" indent="0">
              <a:lnSpc>
                <a:spcPct val="100000"/>
              </a:lnSpc>
              <a:spcBef>
                <a:spcPct val="20000"/>
              </a:spcBef>
              <a:spcAft>
                <a:spcPct val="0"/>
              </a:spcAft>
              <a:buNone/>
            </a:pPr>
            <a:endParaRPr lang="en-US" i="1" dirty="0">
              <a:cs typeface="Calibri"/>
            </a:endParaRPr>
          </a:p>
          <a:p>
            <a:pPr>
              <a:lnSpc>
                <a:spcPct val="100000"/>
              </a:lnSpc>
              <a:spcBef>
                <a:spcPct val="20000"/>
              </a:spcBef>
              <a:spcAft>
                <a:spcPct val="0"/>
              </a:spcAft>
            </a:pPr>
            <a:endParaRPr lang="en-US" b="1" dirty="0">
              <a:solidFill>
                <a:srgbClr val="150E1B"/>
              </a:solidFill>
              <a:ea typeface="+mn-lt"/>
              <a:cs typeface="+mn-lt"/>
            </a:endParaRPr>
          </a:p>
          <a:p>
            <a:pPr>
              <a:lnSpc>
                <a:spcPct val="100000"/>
              </a:lnSpc>
              <a:spcBef>
                <a:spcPct val="20000"/>
              </a:spcBef>
              <a:spcAft>
                <a:spcPct val="0"/>
              </a:spcAft>
            </a:pPr>
            <a:endParaRPr lang="en-US" b="1" dirty="0">
              <a:solidFill>
                <a:srgbClr val="150E1B"/>
              </a:solidFill>
              <a:cs typeface="Calibri"/>
            </a:endParaRPr>
          </a:p>
          <a:p>
            <a:pPr>
              <a:lnSpc>
                <a:spcPct val="100000"/>
              </a:lnSpc>
              <a:spcBef>
                <a:spcPct val="20000"/>
              </a:spcBef>
              <a:spcAft>
                <a:spcPct val="0"/>
              </a:spcAft>
            </a:pPr>
            <a:endParaRPr lang="en-US" sz="2400" b="1" dirty="0">
              <a:solidFill>
                <a:srgbClr val="5E246A"/>
              </a:solidFill>
              <a:cs typeface="Calibri"/>
            </a:endParaRPr>
          </a:p>
          <a:p>
            <a:pPr>
              <a:lnSpc>
                <a:spcPct val="100000"/>
              </a:lnSpc>
              <a:spcBef>
                <a:spcPct val="20000"/>
              </a:spcBef>
              <a:spcAft>
                <a:spcPct val="0"/>
              </a:spcAft>
            </a:pPr>
            <a:endParaRPr lang="en-US" dirty="0">
              <a:cs typeface="Calibri" panose="020F0502020204030204"/>
            </a:endParaRPr>
          </a:p>
          <a:p>
            <a:pPr>
              <a:lnSpc>
                <a:spcPct val="100000"/>
              </a:lnSpc>
              <a:spcBef>
                <a:spcPct val="20000"/>
              </a:spcBef>
              <a:spcAft>
                <a:spcPct val="0"/>
              </a:spcAft>
            </a:pPr>
            <a:endParaRPr lang="en-US">
              <a:cs typeface="Calibri" panose="020F0502020204030204"/>
            </a:endParaRPr>
          </a:p>
        </p:txBody>
      </p:sp>
      <p:sp>
        <p:nvSpPr>
          <p:cNvPr id="3" name="Title 2">
            <a:extLst>
              <a:ext uri="{FF2B5EF4-FFF2-40B4-BE49-F238E27FC236}">
                <a16:creationId xmlns:a16="http://schemas.microsoft.com/office/drawing/2014/main" id="{95DC5329-AD60-961B-81C9-70C071B2B712}"/>
              </a:ext>
            </a:extLst>
          </p:cNvPr>
          <p:cNvSpPr>
            <a:spLocks noGrp="1"/>
          </p:cNvSpPr>
          <p:nvPr>
            <p:ph type="title"/>
          </p:nvPr>
        </p:nvSpPr>
        <p:spPr/>
        <p:txBody>
          <a:bodyPr/>
          <a:lstStyle/>
          <a:p>
            <a:r>
              <a:rPr lang="en-US">
                <a:cs typeface="Calibri"/>
              </a:rPr>
              <a:t>Importance of the Research Question</a:t>
            </a:r>
            <a:endParaRPr lang="en-US">
              <a:ea typeface="+mj-lt"/>
              <a:cs typeface="+mj-lt"/>
            </a:endParaRPr>
          </a:p>
          <a:p>
            <a:endParaRPr lang="en-US">
              <a:cs typeface="Calibri"/>
            </a:endParaRPr>
          </a:p>
        </p:txBody>
      </p:sp>
      <p:sp>
        <p:nvSpPr>
          <p:cNvPr id="5" name="Rectangle 4">
            <a:extLst>
              <a:ext uri="{FF2B5EF4-FFF2-40B4-BE49-F238E27FC236}">
                <a16:creationId xmlns:a16="http://schemas.microsoft.com/office/drawing/2014/main" id="{9EC87D8B-356E-8A19-1557-51DF73C4E65A}"/>
              </a:ext>
            </a:extLst>
          </p:cNvPr>
          <p:cNvSpPr/>
          <p:nvPr/>
        </p:nvSpPr>
        <p:spPr>
          <a:xfrm>
            <a:off x="604767" y="2180667"/>
            <a:ext cx="2306752" cy="1279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dirty="0"/>
              <a:t>Health </a:t>
            </a:r>
          </a:p>
          <a:p>
            <a:pPr algn="ctr"/>
            <a:r>
              <a:rPr lang="en-US" sz="2000" dirty="0">
                <a:cs typeface="Calibri"/>
              </a:rPr>
              <a:t>&amp;</a:t>
            </a:r>
          </a:p>
          <a:p>
            <a:pPr algn="ctr"/>
            <a:r>
              <a:rPr lang="en-US" sz="2000" dirty="0">
                <a:cs typeface="Calibri"/>
              </a:rPr>
              <a:t>Healthcare Disparities</a:t>
            </a:r>
          </a:p>
        </p:txBody>
      </p:sp>
      <p:sp>
        <p:nvSpPr>
          <p:cNvPr id="7" name="Rectangle 6">
            <a:extLst>
              <a:ext uri="{FF2B5EF4-FFF2-40B4-BE49-F238E27FC236}">
                <a16:creationId xmlns:a16="http://schemas.microsoft.com/office/drawing/2014/main" id="{C872155C-8F84-B758-6E42-7410EBBA24A4}"/>
              </a:ext>
            </a:extLst>
          </p:cNvPr>
          <p:cNvSpPr/>
          <p:nvPr/>
        </p:nvSpPr>
        <p:spPr>
          <a:xfrm>
            <a:off x="4508948" y="2180667"/>
            <a:ext cx="2159060" cy="12793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dirty="0">
                <a:solidFill>
                  <a:schemeClr val="bg1"/>
                </a:solidFill>
              </a:rPr>
              <a:t>Structural Racism or</a:t>
            </a:r>
            <a:endParaRPr lang="en-US" sz="2000" dirty="0">
              <a:solidFill>
                <a:schemeClr val="bg1"/>
              </a:solidFill>
              <a:cs typeface="Calibri" panose="020F0502020204030204"/>
            </a:endParaRPr>
          </a:p>
          <a:p>
            <a:pPr algn="ctr"/>
            <a:r>
              <a:rPr lang="en-US" sz="2000" dirty="0">
                <a:solidFill>
                  <a:schemeClr val="bg1"/>
                </a:solidFill>
              </a:rPr>
              <a:t>Discrimination</a:t>
            </a:r>
            <a:endParaRPr lang="en-US" sz="2000" dirty="0">
              <a:solidFill>
                <a:schemeClr val="bg1"/>
              </a:solidFill>
              <a:cs typeface="Calibri"/>
            </a:endParaRPr>
          </a:p>
          <a:p>
            <a:pPr algn="ctr"/>
            <a:endParaRPr lang="en-US" sz="2000" dirty="0">
              <a:cs typeface="Calibri"/>
            </a:endParaRPr>
          </a:p>
        </p:txBody>
      </p:sp>
      <p:sp>
        <p:nvSpPr>
          <p:cNvPr id="8" name="TextBox 7">
            <a:extLst>
              <a:ext uri="{FF2B5EF4-FFF2-40B4-BE49-F238E27FC236}">
                <a16:creationId xmlns:a16="http://schemas.microsoft.com/office/drawing/2014/main" id="{DF341BAE-EC21-A3BB-867D-3E80F852C517}"/>
              </a:ext>
            </a:extLst>
          </p:cNvPr>
          <p:cNvSpPr txBox="1"/>
          <p:nvPr/>
        </p:nvSpPr>
        <p:spPr>
          <a:xfrm>
            <a:off x="3544584" y="2671280"/>
            <a:ext cx="398122"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cs typeface="Calibri"/>
              </a:rPr>
              <a:t>OR</a:t>
            </a:r>
            <a:endParaRPr lang="en-US" b="1" dirty="0"/>
          </a:p>
        </p:txBody>
      </p:sp>
      <p:sp>
        <p:nvSpPr>
          <p:cNvPr id="9" name="TextBox 8">
            <a:extLst>
              <a:ext uri="{FF2B5EF4-FFF2-40B4-BE49-F238E27FC236}">
                <a16:creationId xmlns:a16="http://schemas.microsoft.com/office/drawing/2014/main" id="{D61D53A1-ABA7-17C1-876E-31C2BC8A840F}"/>
              </a:ext>
            </a:extLst>
          </p:cNvPr>
          <p:cNvSpPr txBox="1"/>
          <p:nvPr/>
        </p:nvSpPr>
        <p:spPr>
          <a:xfrm>
            <a:off x="375007" y="3858588"/>
            <a:ext cx="7822484" cy="7322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b="1" dirty="0"/>
              <a:t>Determining Structural Racism</a:t>
            </a:r>
            <a:r>
              <a:rPr lang="en-US" sz="2100" dirty="0"/>
              <a:t> goes beyond establishing health disparities and usually requires collecting additional data</a:t>
            </a:r>
            <a:r>
              <a:rPr lang="en-US" sz="2100" dirty="0">
                <a:cs typeface="Calibri"/>
              </a:rPr>
              <a:t>​</a:t>
            </a:r>
            <a:endParaRPr lang="en-US" dirty="0"/>
          </a:p>
        </p:txBody>
      </p:sp>
    </p:spTree>
    <p:extLst>
      <p:ext uri="{BB962C8B-B14F-4D97-AF65-F5344CB8AC3E}">
        <p14:creationId xmlns:p14="http://schemas.microsoft.com/office/powerpoint/2010/main" val="190941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CEC4F4-E576-260F-1A04-AC3E87EF961B}"/>
              </a:ext>
            </a:extLst>
          </p:cNvPr>
          <p:cNvSpPr>
            <a:spLocks noGrp="1"/>
          </p:cNvSpPr>
          <p:nvPr>
            <p:ph idx="1"/>
          </p:nvPr>
        </p:nvSpPr>
        <p:spPr>
          <a:xfrm>
            <a:off x="162171" y="636342"/>
            <a:ext cx="8857285" cy="3906510"/>
          </a:xfrm>
        </p:spPr>
        <p:txBody>
          <a:bodyPr vert="horz" lIns="91440" tIns="45720" rIns="91440" bIns="45720" rtlCol="0" anchor="t">
            <a:normAutofit/>
          </a:bodyPr>
          <a:lstStyle/>
          <a:p>
            <a:pPr marL="0" indent="0">
              <a:lnSpc>
                <a:spcPct val="100000"/>
              </a:lnSpc>
              <a:spcBef>
                <a:spcPct val="20000"/>
              </a:spcBef>
              <a:spcAft>
                <a:spcPct val="0"/>
              </a:spcAft>
              <a:buNone/>
            </a:pPr>
            <a:endParaRPr lang="en-US" sz="1800" b="1" i="1" dirty="0">
              <a:solidFill>
                <a:srgbClr val="5E246A"/>
              </a:solidFill>
              <a:cs typeface="Calibri"/>
            </a:endParaRPr>
          </a:p>
          <a:p>
            <a:pPr marL="0" indent="0">
              <a:lnSpc>
                <a:spcPct val="100000"/>
              </a:lnSpc>
              <a:spcBef>
                <a:spcPct val="20000"/>
              </a:spcBef>
              <a:spcAft>
                <a:spcPct val="0"/>
              </a:spcAft>
              <a:buNone/>
            </a:pPr>
            <a:r>
              <a:rPr lang="en-US" sz="1800" b="1" i="1" dirty="0">
                <a:solidFill>
                  <a:srgbClr val="5E246A"/>
                </a:solidFill>
                <a:cs typeface="Calibri"/>
              </a:rPr>
              <a:t>Racial Inequities in Access to Ventricular Assist Device and Transplant Persist After </a:t>
            </a:r>
            <a:endParaRPr lang="en-US" sz="1800" b="1" i="1" dirty="0">
              <a:solidFill>
                <a:srgbClr val="150E1B"/>
              </a:solidFill>
              <a:cs typeface="Calibri"/>
            </a:endParaRPr>
          </a:p>
          <a:p>
            <a:pPr marL="0" indent="0">
              <a:lnSpc>
                <a:spcPct val="100000"/>
              </a:lnSpc>
              <a:spcBef>
                <a:spcPct val="20000"/>
              </a:spcBef>
              <a:spcAft>
                <a:spcPct val="0"/>
              </a:spcAft>
              <a:buNone/>
            </a:pPr>
            <a:r>
              <a:rPr lang="en-US" sz="1800" b="1" i="1" dirty="0">
                <a:solidFill>
                  <a:srgbClr val="5E246A"/>
                </a:solidFill>
                <a:cs typeface="Calibri"/>
              </a:rPr>
              <a:t>Consideration for Preferences for Care: (Thomas Cascino et al (2022), featured in </a:t>
            </a:r>
            <a:r>
              <a:rPr lang="en-US" sz="1800" b="1" i="1" dirty="0" err="1">
                <a:solidFill>
                  <a:srgbClr val="5E246A"/>
                </a:solidFill>
                <a:cs typeface="Calibri"/>
              </a:rPr>
              <a:t>CNNhealth</a:t>
            </a:r>
            <a:r>
              <a:rPr lang="en-US" sz="1800" b="1" i="1" dirty="0">
                <a:solidFill>
                  <a:srgbClr val="5E246A"/>
                </a:solidFill>
                <a:cs typeface="Calibri"/>
              </a:rPr>
              <a:t>)</a:t>
            </a:r>
            <a:endParaRPr lang="en-US" sz="1800" b="1" i="1" dirty="0">
              <a:cs typeface="Calibri"/>
            </a:endParaRPr>
          </a:p>
          <a:p>
            <a:pPr>
              <a:lnSpc>
                <a:spcPct val="100000"/>
              </a:lnSpc>
              <a:spcBef>
                <a:spcPct val="20000"/>
              </a:spcBef>
              <a:spcAft>
                <a:spcPct val="0"/>
              </a:spcAft>
            </a:pPr>
            <a:endParaRPr lang="en-US" sz="1600" dirty="0">
              <a:solidFill>
                <a:srgbClr val="000000"/>
              </a:solidFill>
              <a:ea typeface="+mn-lt"/>
              <a:cs typeface="+mn-lt"/>
            </a:endParaRPr>
          </a:p>
          <a:p>
            <a:pPr>
              <a:lnSpc>
                <a:spcPct val="100000"/>
              </a:lnSpc>
              <a:spcBef>
                <a:spcPct val="20000"/>
              </a:spcBef>
              <a:spcAft>
                <a:spcPct val="0"/>
              </a:spcAft>
            </a:pPr>
            <a:r>
              <a:rPr lang="en-US" sz="1600" dirty="0">
                <a:solidFill>
                  <a:srgbClr val="000000"/>
                </a:solidFill>
                <a:cs typeface="Calibri"/>
              </a:rPr>
              <a:t>The study went beyond recognizing disparities and aimed to investigate structural racism</a:t>
            </a:r>
          </a:p>
          <a:p>
            <a:pPr>
              <a:lnSpc>
                <a:spcPct val="100000"/>
              </a:lnSpc>
              <a:spcBef>
                <a:spcPct val="20000"/>
              </a:spcBef>
              <a:spcAft>
                <a:spcPct val="0"/>
              </a:spcAft>
            </a:pPr>
            <a:endParaRPr lang="en-US" dirty="0">
              <a:cs typeface="Calibri" panose="020F0502020204030204"/>
            </a:endParaRPr>
          </a:p>
          <a:p>
            <a:pPr>
              <a:lnSpc>
                <a:spcPct val="100000"/>
              </a:lnSpc>
              <a:spcBef>
                <a:spcPct val="20000"/>
              </a:spcBef>
              <a:spcAft>
                <a:spcPct val="0"/>
              </a:spcAft>
            </a:pPr>
            <a:endParaRPr lang="en-US">
              <a:cs typeface="Calibri" panose="020F0502020204030204"/>
            </a:endParaRPr>
          </a:p>
        </p:txBody>
      </p:sp>
      <p:sp>
        <p:nvSpPr>
          <p:cNvPr id="3" name="Title 2">
            <a:extLst>
              <a:ext uri="{FF2B5EF4-FFF2-40B4-BE49-F238E27FC236}">
                <a16:creationId xmlns:a16="http://schemas.microsoft.com/office/drawing/2014/main" id="{95DC5329-AD60-961B-81C9-70C071B2B712}"/>
              </a:ext>
            </a:extLst>
          </p:cNvPr>
          <p:cNvSpPr>
            <a:spLocks noGrp="1"/>
          </p:cNvSpPr>
          <p:nvPr>
            <p:ph type="title"/>
          </p:nvPr>
        </p:nvSpPr>
        <p:spPr>
          <a:xfrm>
            <a:off x="274967" y="250337"/>
            <a:ext cx="7067227" cy="675049"/>
          </a:xfrm>
        </p:spPr>
        <p:txBody>
          <a:bodyPr>
            <a:normAutofit fontScale="90000"/>
          </a:bodyPr>
          <a:lstStyle/>
          <a:p>
            <a:r>
              <a:rPr lang="en-US" dirty="0">
                <a:cs typeface="Calibri"/>
              </a:rPr>
              <a:t>Importance of the Research Question</a:t>
            </a:r>
            <a:br>
              <a:rPr lang="en-US" dirty="0">
                <a:cs typeface="Calibri"/>
              </a:rPr>
            </a:br>
            <a:r>
              <a:rPr lang="en-US" sz="2500" dirty="0">
                <a:ea typeface="+mj-lt"/>
                <a:cs typeface="+mj-lt"/>
              </a:rPr>
              <a:t>Example study</a:t>
            </a:r>
            <a:endParaRPr lang="en-US" dirty="0">
              <a:ea typeface="+mj-lt"/>
              <a:cs typeface="+mj-lt"/>
            </a:endParaRPr>
          </a:p>
          <a:p>
            <a:endParaRPr lang="en-US">
              <a:cs typeface="Calibri"/>
            </a:endParaRPr>
          </a:p>
        </p:txBody>
      </p:sp>
      <p:sp>
        <p:nvSpPr>
          <p:cNvPr id="5" name="Rectangle 4">
            <a:extLst>
              <a:ext uri="{FF2B5EF4-FFF2-40B4-BE49-F238E27FC236}">
                <a16:creationId xmlns:a16="http://schemas.microsoft.com/office/drawing/2014/main" id="{0ED06E9E-FA96-3063-D3DA-5C069DFF1292}"/>
              </a:ext>
            </a:extLst>
          </p:cNvPr>
          <p:cNvSpPr/>
          <p:nvPr/>
        </p:nvSpPr>
        <p:spPr>
          <a:xfrm>
            <a:off x="273899" y="2586733"/>
            <a:ext cx="3013607" cy="20087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2000" dirty="0"/>
              <a:t>Data collected:</a:t>
            </a:r>
            <a:endParaRPr lang="en-US"/>
          </a:p>
          <a:p>
            <a:pPr marL="285750" indent="-285750">
              <a:spcBef>
                <a:spcPct val="20000"/>
              </a:spcBef>
              <a:spcAft>
                <a:spcPct val="0"/>
              </a:spcAft>
              <a:buFont typeface="Arial"/>
              <a:buChar char="•"/>
            </a:pPr>
            <a:r>
              <a:rPr lang="en-US" sz="1200" dirty="0">
                <a:solidFill>
                  <a:schemeClr val="bg1"/>
                </a:solidFill>
                <a:cs typeface="Calibri"/>
              </a:rPr>
              <a:t>Race: Black (n=100) vs white (n=277)</a:t>
            </a:r>
          </a:p>
          <a:p>
            <a:pPr marL="285750" indent="-285750">
              <a:spcBef>
                <a:spcPct val="20000"/>
              </a:spcBef>
              <a:spcAft>
                <a:spcPct val="0"/>
              </a:spcAft>
              <a:buFont typeface="Arial"/>
              <a:buChar char="•"/>
            </a:pPr>
            <a:r>
              <a:rPr lang="en-US" sz="1200" dirty="0">
                <a:solidFill>
                  <a:schemeClr val="bg1"/>
                </a:solidFill>
                <a:cs typeface="Calibri"/>
              </a:rPr>
              <a:t>Demographics</a:t>
            </a:r>
          </a:p>
          <a:p>
            <a:pPr marL="285750" indent="-285750">
              <a:spcBef>
                <a:spcPct val="20000"/>
              </a:spcBef>
              <a:spcAft>
                <a:spcPct val="0"/>
              </a:spcAft>
              <a:buFont typeface="Arial"/>
              <a:buChar char="•"/>
            </a:pPr>
            <a:r>
              <a:rPr lang="en-US" sz="1200" dirty="0">
                <a:solidFill>
                  <a:schemeClr val="bg1"/>
                </a:solidFill>
                <a:cs typeface="Calibri"/>
              </a:rPr>
              <a:t>Social Determinants of health </a:t>
            </a:r>
          </a:p>
          <a:p>
            <a:pPr marL="285750" indent="-285750">
              <a:spcBef>
                <a:spcPct val="20000"/>
              </a:spcBef>
              <a:spcAft>
                <a:spcPct val="0"/>
              </a:spcAft>
              <a:buFont typeface="Arial"/>
              <a:buChar char="•"/>
            </a:pPr>
            <a:r>
              <a:rPr lang="en-US" sz="1200" dirty="0">
                <a:solidFill>
                  <a:schemeClr val="bg1"/>
                </a:solidFill>
                <a:cs typeface="Calibri"/>
              </a:rPr>
              <a:t>Clinician-assessed HF severity</a:t>
            </a:r>
          </a:p>
          <a:p>
            <a:pPr marL="285750" indent="-285750">
              <a:spcBef>
                <a:spcPct val="20000"/>
              </a:spcBef>
              <a:spcAft>
                <a:spcPct val="0"/>
              </a:spcAft>
              <a:buFont typeface="Arial"/>
              <a:buChar char="•"/>
            </a:pPr>
            <a:r>
              <a:rPr lang="en-US" sz="1200" dirty="0">
                <a:solidFill>
                  <a:schemeClr val="bg1"/>
                </a:solidFill>
                <a:cs typeface="Calibri"/>
              </a:rPr>
              <a:t>Patient-reported quality of life</a:t>
            </a:r>
          </a:p>
          <a:p>
            <a:pPr marL="285750" indent="-285750">
              <a:spcBef>
                <a:spcPct val="20000"/>
              </a:spcBef>
              <a:spcAft>
                <a:spcPct val="0"/>
              </a:spcAft>
              <a:buFont typeface="Arial"/>
              <a:buChar char="•"/>
            </a:pPr>
            <a:r>
              <a:rPr lang="en-US" sz="1200" b="1" dirty="0">
                <a:solidFill>
                  <a:schemeClr val="bg1"/>
                </a:solidFill>
                <a:cs typeface="Calibri"/>
              </a:rPr>
              <a:t>Patient preference and desire for receiving advanced therapies</a:t>
            </a:r>
          </a:p>
          <a:p>
            <a:pPr algn="ctr"/>
            <a:endParaRPr lang="en-US" sz="2000" dirty="0">
              <a:cs typeface="Calibri"/>
            </a:endParaRPr>
          </a:p>
        </p:txBody>
      </p:sp>
      <p:sp>
        <p:nvSpPr>
          <p:cNvPr id="7" name="Rectangle 6">
            <a:extLst>
              <a:ext uri="{FF2B5EF4-FFF2-40B4-BE49-F238E27FC236}">
                <a16:creationId xmlns:a16="http://schemas.microsoft.com/office/drawing/2014/main" id="{1AF9E69B-6DC0-06B2-785D-4E400FC9412B}"/>
              </a:ext>
            </a:extLst>
          </p:cNvPr>
          <p:cNvSpPr/>
          <p:nvPr/>
        </p:nvSpPr>
        <p:spPr>
          <a:xfrm>
            <a:off x="4058332" y="2641375"/>
            <a:ext cx="4818341" cy="2008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2000" dirty="0"/>
              <a:t>Conclusion:</a:t>
            </a:r>
            <a:endParaRPr lang="en-US" dirty="0"/>
          </a:p>
          <a:p>
            <a:pPr>
              <a:spcBef>
                <a:spcPct val="20000"/>
              </a:spcBef>
              <a:spcAft>
                <a:spcPct val="0"/>
              </a:spcAft>
            </a:pPr>
            <a:r>
              <a:rPr lang="en-US" sz="1400" dirty="0">
                <a:solidFill>
                  <a:srgbClr val="000000"/>
                </a:solidFill>
                <a:highlight>
                  <a:srgbClr val="FFFFFF"/>
                </a:highlight>
                <a:ea typeface="+mn-lt"/>
                <a:cs typeface="+mn-lt"/>
              </a:rPr>
              <a:t>"Among patients receiving care by advanced HF cardiologists at VAD centers, there is less utilization of VAD and transplant for  Black patients even after adjusting for HF severity, quality of life, and social determinants of health, </a:t>
            </a:r>
            <a:r>
              <a:rPr lang="en-US" sz="1400" b="1" dirty="0">
                <a:solidFill>
                  <a:srgbClr val="FF0000"/>
                </a:solidFill>
                <a:highlight>
                  <a:srgbClr val="FFFFFF"/>
                </a:highlight>
                <a:ea typeface="+mn-lt"/>
                <a:cs typeface="+mn-lt"/>
              </a:rPr>
              <a:t>despite similar care preferences.</a:t>
            </a:r>
            <a:r>
              <a:rPr lang="en-US" sz="1400" dirty="0">
                <a:solidFill>
                  <a:srgbClr val="000000"/>
                </a:solidFill>
                <a:highlight>
                  <a:srgbClr val="FFFFFF"/>
                </a:highlight>
                <a:ea typeface="+mn-lt"/>
                <a:cs typeface="+mn-lt"/>
              </a:rPr>
              <a:t> This residual inequity may be a consequence of structural racism and discrimination or provider bias impacting decision-making."</a:t>
            </a:r>
            <a:endParaRPr lang="en-US" sz="1400">
              <a:solidFill>
                <a:srgbClr val="000000"/>
              </a:solidFill>
              <a:cs typeface="Calibri"/>
            </a:endParaRPr>
          </a:p>
          <a:p>
            <a:pPr algn="ctr"/>
            <a:endParaRPr lang="en-US" sz="2000" dirty="0">
              <a:cs typeface="Calibri"/>
            </a:endParaRPr>
          </a:p>
        </p:txBody>
      </p:sp>
    </p:spTree>
    <p:extLst>
      <p:ext uri="{BB962C8B-B14F-4D97-AF65-F5344CB8AC3E}">
        <p14:creationId xmlns:p14="http://schemas.microsoft.com/office/powerpoint/2010/main" val="101806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06D5FB-EB1B-7255-CBCC-2C2112F2AFB5}"/>
              </a:ext>
            </a:extLst>
          </p:cNvPr>
          <p:cNvSpPr>
            <a:spLocks noGrp="1"/>
          </p:cNvSpPr>
          <p:nvPr>
            <p:ph idx="1"/>
          </p:nvPr>
        </p:nvSpPr>
        <p:spPr/>
        <p:txBody>
          <a:bodyPr vert="horz" lIns="91440" tIns="45720" rIns="91440" bIns="45720" rtlCol="0" anchor="t">
            <a:normAutofit/>
          </a:bodyPr>
          <a:lstStyle/>
          <a:p>
            <a:endParaRPr lang="en-US" dirty="0"/>
          </a:p>
          <a:p>
            <a:r>
              <a:rPr lang="en-US" b="1" dirty="0">
                <a:ea typeface="+mn-lt"/>
                <a:cs typeface="+mn-lt"/>
              </a:rPr>
              <a:t>Should we always adjust?</a:t>
            </a:r>
          </a:p>
          <a:p>
            <a:r>
              <a:rPr lang="en-US" dirty="0">
                <a:ea typeface="+mn-lt"/>
                <a:cs typeface="+mn-lt"/>
              </a:rPr>
              <a:t> A research by Shapiro, J., et al. </a:t>
            </a:r>
            <a:r>
              <a:rPr lang="en-US" dirty="0">
                <a:solidFill>
                  <a:srgbClr val="150E1B"/>
                </a:solidFill>
                <a:latin typeface="Calibri"/>
                <a:ea typeface="+mn-lt"/>
                <a:cs typeface="Calibri"/>
              </a:rPr>
              <a:t>(2021)</a:t>
            </a:r>
            <a:r>
              <a:rPr lang="en-US" dirty="0">
                <a:ea typeface="+mn-lt"/>
                <a:cs typeface="+mn-lt"/>
              </a:rPr>
              <a:t> [7] says when studying how age (predictor) impacts the likelihood of getting COVID-19 vaccine (outcome),  adjusting for sex and gender assumes that the change in the likelihood of getting vaccinated with age is the same for men and women. However, this assumption might not be true (more on this idea of confounding later). </a:t>
            </a:r>
            <a:endParaRPr lang="en-US"/>
          </a:p>
        </p:txBody>
      </p:sp>
      <p:sp>
        <p:nvSpPr>
          <p:cNvPr id="3" name="Title 2">
            <a:extLst>
              <a:ext uri="{FF2B5EF4-FFF2-40B4-BE49-F238E27FC236}">
                <a16:creationId xmlns:a16="http://schemas.microsoft.com/office/drawing/2014/main" id="{B3203D09-9770-7BB7-63D7-B98A633772BE}"/>
              </a:ext>
            </a:extLst>
          </p:cNvPr>
          <p:cNvSpPr>
            <a:spLocks noGrp="1"/>
          </p:cNvSpPr>
          <p:nvPr>
            <p:ph type="title"/>
          </p:nvPr>
        </p:nvSpPr>
        <p:spPr/>
        <p:txBody>
          <a:bodyPr/>
          <a:lstStyle/>
          <a:p>
            <a:r>
              <a:rPr lang="en-US" b="1" dirty="0">
                <a:solidFill>
                  <a:schemeClr val="accent4">
                    <a:lumMod val="75000"/>
                  </a:schemeClr>
                </a:solidFill>
                <a:cs typeface="Calibri"/>
              </a:rPr>
              <a:t>When to Adjust</a:t>
            </a:r>
            <a:endParaRPr lang="en-US" b="1">
              <a:solidFill>
                <a:schemeClr val="accent4">
                  <a:lumMod val="75000"/>
                </a:schemeClr>
              </a:solidFill>
              <a:cs typeface="Calibri"/>
            </a:endParaRPr>
          </a:p>
        </p:txBody>
      </p:sp>
    </p:spTree>
    <p:extLst>
      <p:ext uri="{BB962C8B-B14F-4D97-AF65-F5344CB8AC3E}">
        <p14:creationId xmlns:p14="http://schemas.microsoft.com/office/powerpoint/2010/main" val="4061420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7A2ADB-3162-06D1-A7CE-E6E3AD61EAC2}"/>
              </a:ext>
            </a:extLst>
          </p:cNvPr>
          <p:cNvSpPr txBox="1"/>
          <p:nvPr/>
        </p:nvSpPr>
        <p:spPr>
          <a:xfrm>
            <a:off x="73366" y="513298"/>
            <a:ext cx="6693194" cy="1636818"/>
          </a:xfrm>
          <a:prstGeom prst="rect">
            <a:avLst/>
          </a:prstGeom>
          <a:noFill/>
        </p:spPr>
        <p:txBody>
          <a:bodyPr wrap="square" lIns="91440" tIns="45720" rIns="91440" bIns="45720" anchor="t">
            <a:spAutoFit/>
          </a:bodyPr>
          <a:lstStyle/>
          <a:p>
            <a:r>
              <a:rPr lang="en-US" sz="2400" b="0" i="0" u="none" strike="noStrike">
                <a:effectLst/>
                <a:latin typeface="Calibri"/>
                <a:cs typeface="Calibri"/>
              </a:rPr>
              <a:t>Now, when we think about implementing the study we’ve designed and </a:t>
            </a:r>
            <a:r>
              <a:rPr lang="en-US" sz="2400" b="1" i="0" u="sng">
                <a:effectLst/>
                <a:latin typeface="Calibri"/>
                <a:cs typeface="Calibri"/>
              </a:rPr>
              <a:t>embedding</a:t>
            </a:r>
            <a:r>
              <a:rPr lang="en-US" sz="2400" b="1" i="0" u="none" strike="noStrike">
                <a:effectLst/>
                <a:latin typeface="Calibri"/>
                <a:cs typeface="Calibri"/>
              </a:rPr>
              <a:t> </a:t>
            </a:r>
            <a:r>
              <a:rPr lang="en-US" sz="2400" i="0" u="none" strike="noStrike">
                <a:effectLst/>
                <a:latin typeface="Calibri"/>
                <a:cs typeface="Calibri"/>
              </a:rPr>
              <a:t>a racial and ethnic</a:t>
            </a:r>
            <a:r>
              <a:rPr lang="en-US" sz="2400" b="1" i="0" u="none" strike="noStrike">
                <a:effectLst/>
                <a:latin typeface="Calibri"/>
                <a:cs typeface="Calibri"/>
              </a:rPr>
              <a:t> </a:t>
            </a:r>
            <a:r>
              <a:rPr lang="en-US" sz="2400" b="0" i="0" u="none" strike="noStrike">
                <a:effectLst/>
                <a:latin typeface="Calibri"/>
                <a:cs typeface="Calibri"/>
              </a:rPr>
              <a:t>and gender</a:t>
            </a:r>
            <a:r>
              <a:rPr lang="en-US" sz="2400" b="1" i="0" u="none" strike="noStrike">
                <a:effectLst/>
                <a:latin typeface="Calibri"/>
                <a:cs typeface="Calibri"/>
              </a:rPr>
              <a:t> equity </a:t>
            </a:r>
            <a:r>
              <a:rPr lang="en-US" sz="2400" b="1" i="0" u="sng">
                <a:effectLst/>
                <a:latin typeface="Calibri"/>
                <a:cs typeface="Calibri"/>
              </a:rPr>
              <a:t>perspective in research</a:t>
            </a:r>
            <a:r>
              <a:rPr lang="en-US" sz="2400" b="0" i="0" u="none" strike="noStrike">
                <a:effectLst/>
                <a:latin typeface="Calibri"/>
                <a:cs typeface="Calibri"/>
              </a:rPr>
              <a:t>, from </a:t>
            </a:r>
            <a:r>
              <a:rPr lang="en-US" sz="2400" b="1" i="0" u="sng">
                <a:effectLst/>
                <a:latin typeface="Calibri"/>
                <a:cs typeface="Calibri"/>
              </a:rPr>
              <a:t>inception to dissemination</a:t>
            </a:r>
            <a:r>
              <a:rPr lang="en-US" sz="2400" b="0" i="0" u="none" strike="noStrike">
                <a:effectLst/>
                <a:latin typeface="Calibri"/>
                <a:cs typeface="Calibri"/>
              </a:rPr>
              <a:t>…</a:t>
            </a:r>
            <a:r>
              <a:rPr lang="en-US" sz="2800" b="0" i="0">
                <a:effectLst/>
                <a:latin typeface="Calibri"/>
                <a:cs typeface="Calibri"/>
              </a:rPr>
              <a:t>​</a:t>
            </a:r>
            <a:endParaRPr lang="en-US" sz="2800">
              <a:latin typeface="Calibri"/>
              <a:cs typeface="Calibri"/>
            </a:endParaRPr>
          </a:p>
        </p:txBody>
      </p:sp>
      <p:pic>
        <p:nvPicPr>
          <p:cNvPr id="7" name="Picture 4" descr="Research Projects – Centre for Women's Development Studies">
            <a:extLst>
              <a:ext uri="{FF2B5EF4-FFF2-40B4-BE49-F238E27FC236}">
                <a16:creationId xmlns:a16="http://schemas.microsoft.com/office/drawing/2014/main" id="{9D638794-5CA6-DCC5-0D0A-95AE722A8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555" y="1283824"/>
            <a:ext cx="2732322" cy="271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178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B53A00-88A1-623A-D393-A3FF2C18921F}"/>
              </a:ext>
            </a:extLst>
          </p:cNvPr>
          <p:cNvSpPr>
            <a:spLocks noGrp="1"/>
          </p:cNvSpPr>
          <p:nvPr>
            <p:ph type="title"/>
          </p:nvPr>
        </p:nvSpPr>
        <p:spPr/>
        <p:txBody>
          <a:bodyPr>
            <a:normAutofit fontScale="90000"/>
          </a:bodyPr>
          <a:lstStyle/>
          <a:p>
            <a:r>
              <a:rPr lang="en-US" sz="2800">
                <a:solidFill>
                  <a:srgbClr val="7030A0"/>
                </a:solidFill>
              </a:rPr>
              <a:t>Points to consider </a:t>
            </a:r>
            <a:r>
              <a:rPr lang="en-US" sz="2800" b="1">
                <a:solidFill>
                  <a:srgbClr val="7030A0"/>
                </a:solidFill>
              </a:rPr>
              <a:t>in advance of the</a:t>
            </a:r>
            <a:r>
              <a:rPr lang="en-US" sz="2800" b="1">
                <a:solidFill>
                  <a:srgbClr val="7030A0"/>
                </a:solidFill>
                <a:cs typeface="Calibri"/>
              </a:rPr>
              <a:t> </a:t>
            </a:r>
            <a:r>
              <a:rPr lang="en-US" sz="2800" b="1">
                <a:solidFill>
                  <a:srgbClr val="7030A0"/>
                </a:solidFill>
              </a:rPr>
              <a:t>study initiation</a:t>
            </a:r>
            <a:endParaRPr lang="en-US"/>
          </a:p>
        </p:txBody>
      </p:sp>
      <p:sp>
        <p:nvSpPr>
          <p:cNvPr id="7" name="TextBox 6">
            <a:extLst>
              <a:ext uri="{FF2B5EF4-FFF2-40B4-BE49-F238E27FC236}">
                <a16:creationId xmlns:a16="http://schemas.microsoft.com/office/drawing/2014/main" id="{4BEE119D-0625-851D-B662-42479C185971}"/>
              </a:ext>
            </a:extLst>
          </p:cNvPr>
          <p:cNvSpPr txBox="1"/>
          <p:nvPr/>
        </p:nvSpPr>
        <p:spPr>
          <a:xfrm>
            <a:off x="363809" y="1325602"/>
            <a:ext cx="5579791"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a:cs typeface="Arial"/>
            </a:endParaRPr>
          </a:p>
        </p:txBody>
      </p:sp>
      <p:sp>
        <p:nvSpPr>
          <p:cNvPr id="9" name="Content Placeholder 2">
            <a:extLst>
              <a:ext uri="{FF2B5EF4-FFF2-40B4-BE49-F238E27FC236}">
                <a16:creationId xmlns:a16="http://schemas.microsoft.com/office/drawing/2014/main" id="{31D87749-9426-A3FD-2A75-49A199B9D505}"/>
              </a:ext>
            </a:extLst>
          </p:cNvPr>
          <p:cNvSpPr>
            <a:spLocks noGrp="1"/>
          </p:cNvSpPr>
          <p:nvPr/>
        </p:nvSpPr>
        <p:spPr>
          <a:xfrm>
            <a:off x="459300" y="1238635"/>
            <a:ext cx="7049689" cy="4093029"/>
          </a:xfrm>
          <a:prstGeom prst="rect">
            <a:avLst/>
          </a:prstGeom>
        </p:spPr>
        <p:txBody>
          <a:bodyPr vert="horz" lIns="0" tIns="0" rIns="91440" bIns="45720" rtlCol="0">
            <a:noAutofit/>
          </a:bodyPr>
          <a:lstStyle>
            <a:lvl1pPr marL="174625" marR="0" indent="-174625" algn="l" defTabSz="457200" rtl="0" eaLnBrk="1" fontAlgn="auto" latinLnBrk="0" hangingPunct="1">
              <a:lnSpc>
                <a:spcPct val="100000"/>
              </a:lnSpc>
              <a:spcBef>
                <a:spcPct val="20000"/>
              </a:spcBef>
              <a:spcAft>
                <a:spcPts val="0"/>
              </a:spcAft>
              <a:buClr>
                <a:srgbClr val="917EAE"/>
              </a:buClr>
              <a:buSzTx/>
              <a:buFont typeface="Arial"/>
              <a:buChar char="•"/>
              <a:tabLst/>
              <a:defRPr kern="1200" spc="-50">
                <a:solidFill>
                  <a:schemeClr val="tx1"/>
                </a:solidFill>
                <a:latin typeface="+mn-lt"/>
                <a:ea typeface="+mn-ea"/>
                <a:cs typeface="+mn-cs"/>
              </a:defRPr>
            </a:lvl1pPr>
            <a:lvl2pPr marL="403225" marR="0" indent="-228600" algn="l" defTabSz="457200" rtl="0" eaLnBrk="1" fontAlgn="auto" latinLnBrk="0" hangingPunct="1">
              <a:lnSpc>
                <a:spcPct val="100000"/>
              </a:lnSpc>
              <a:spcBef>
                <a:spcPct val="20000"/>
              </a:spcBef>
              <a:spcAft>
                <a:spcPts val="0"/>
              </a:spcAft>
              <a:buClrTx/>
              <a:buSzTx/>
              <a:buFont typeface="Lucida Grande"/>
              <a:buChar char="-"/>
              <a:tabLst/>
              <a:defRPr kern="1200" spc="-50">
                <a:solidFill>
                  <a:schemeClr val="tx1"/>
                </a:solidFill>
                <a:latin typeface="+mn-lt"/>
                <a:ea typeface="+mn-ea"/>
                <a:cs typeface="+mn-cs"/>
              </a:defRPr>
            </a:lvl2pPr>
            <a:lvl3pPr marL="630238" marR="0" indent="-174625" algn="l" defTabSz="457200" rtl="0" eaLnBrk="1" fontAlgn="auto" latinLnBrk="0" hangingPunct="1">
              <a:lnSpc>
                <a:spcPct val="100000"/>
              </a:lnSpc>
              <a:spcBef>
                <a:spcPct val="20000"/>
              </a:spcBef>
              <a:spcAft>
                <a:spcPts val="0"/>
              </a:spcAft>
              <a:buClrTx/>
              <a:buSzTx/>
              <a:buFont typeface="Arial"/>
              <a:buChar char="•"/>
              <a:tabLst/>
              <a:defRPr sz="1400" kern="1200" spc="-50">
                <a:solidFill>
                  <a:schemeClr val="tx1"/>
                </a:solidFill>
                <a:latin typeface="+mn-lt"/>
                <a:ea typeface="+mn-ea"/>
                <a:cs typeface="+mn-cs"/>
              </a:defRPr>
            </a:lvl3pPr>
            <a:lvl4pPr marL="796925" marR="0" indent="-166688" algn="l" defTabSz="457200" rtl="0" eaLnBrk="1" fontAlgn="auto" latinLnBrk="0" hangingPunct="1">
              <a:lnSpc>
                <a:spcPct val="100000"/>
              </a:lnSpc>
              <a:spcBef>
                <a:spcPct val="20000"/>
              </a:spcBef>
              <a:spcAft>
                <a:spcPts val="0"/>
              </a:spcAft>
              <a:buClrTx/>
              <a:buSzTx/>
              <a:buFont typeface="Arial"/>
              <a:buChar char="•"/>
              <a:tabLst/>
              <a:defRPr sz="1400" kern="1200" spc="-50">
                <a:solidFill>
                  <a:schemeClr val="tx1"/>
                </a:solidFill>
                <a:latin typeface="+mn-lt"/>
                <a:ea typeface="+mn-ea"/>
                <a:cs typeface="+mn-cs"/>
              </a:defRPr>
            </a:lvl4pPr>
            <a:lvl5pPr marL="971550" marR="0" indent="-174625" algn="l" defTabSz="457200" rtl="0" eaLnBrk="1" fontAlgn="auto" latinLnBrk="0" hangingPunct="1">
              <a:lnSpc>
                <a:spcPct val="100000"/>
              </a:lnSpc>
              <a:spcBef>
                <a:spcPct val="20000"/>
              </a:spcBef>
              <a:spcAft>
                <a:spcPts val="0"/>
              </a:spcAft>
              <a:buClrTx/>
              <a:buSzTx/>
              <a:buFont typeface="Arial"/>
              <a:buChar char="•"/>
              <a:tabLst/>
              <a:defRPr sz="1400" kern="1200" spc="-5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a:t>Audience</a:t>
            </a:r>
            <a:r>
              <a:rPr lang="en-US" sz="1600"/>
              <a:t> – who is going to hear the story? </a:t>
            </a:r>
          </a:p>
          <a:p>
            <a:r>
              <a:rPr lang="en-US" sz="1600"/>
              <a:t>Audience may include…</a:t>
            </a:r>
          </a:p>
          <a:p>
            <a:pPr lvl="1"/>
            <a:r>
              <a:rPr lang="en-US" sz="1600"/>
              <a:t>People of the community </a:t>
            </a:r>
          </a:p>
          <a:p>
            <a:pPr lvl="1"/>
            <a:r>
              <a:rPr lang="en-US" sz="1600"/>
              <a:t>Other researchers </a:t>
            </a:r>
          </a:p>
          <a:p>
            <a:pPr lvl="1"/>
            <a:r>
              <a:rPr lang="en-US" sz="1600"/>
              <a:t>Clinicians</a:t>
            </a:r>
          </a:p>
          <a:p>
            <a:pPr lvl="1"/>
            <a:r>
              <a:rPr lang="en-US" sz="1600"/>
              <a:t>Funders </a:t>
            </a:r>
          </a:p>
          <a:p>
            <a:pPr lvl="1"/>
            <a:r>
              <a:rPr lang="en-US" sz="1600"/>
              <a:t>Etc.</a:t>
            </a:r>
          </a:p>
          <a:p>
            <a:r>
              <a:rPr lang="en-US" sz="1600"/>
              <a:t>What is the ultimate </a:t>
            </a:r>
            <a:r>
              <a:rPr lang="en-US" sz="1600" b="1"/>
              <a:t>message</a:t>
            </a:r>
            <a:r>
              <a:rPr lang="en-US" sz="1600"/>
              <a:t> you will want to convey with respect to these data types?</a:t>
            </a:r>
          </a:p>
          <a:p>
            <a:pPr lvl="1"/>
            <a:r>
              <a:rPr lang="en-US" sz="1600" b="1"/>
              <a:t>Describing</a:t>
            </a:r>
            <a:r>
              <a:rPr lang="en-US" sz="1600"/>
              <a:t> the sample</a:t>
            </a:r>
          </a:p>
          <a:p>
            <a:pPr lvl="1"/>
            <a:r>
              <a:rPr lang="en-US" sz="1600"/>
              <a:t>“</a:t>
            </a:r>
            <a:r>
              <a:rPr lang="en-US" sz="1600" b="1"/>
              <a:t>Adjusting</a:t>
            </a:r>
            <a:r>
              <a:rPr lang="en-US" sz="1600"/>
              <a:t>” or “controlling” for (potential) confounding effects</a:t>
            </a:r>
          </a:p>
          <a:p>
            <a:pPr lvl="1"/>
            <a:r>
              <a:rPr lang="en-US" sz="1600" b="1"/>
              <a:t>Heterogeneity</a:t>
            </a:r>
            <a:r>
              <a:rPr lang="en-US" sz="1600"/>
              <a:t> in effects </a:t>
            </a:r>
          </a:p>
          <a:p>
            <a:endParaRPr lang="en-US"/>
          </a:p>
          <a:p>
            <a:pPr lvl="1"/>
            <a:endParaRPr lang="en-US"/>
          </a:p>
        </p:txBody>
      </p:sp>
    </p:spTree>
    <p:extLst>
      <p:ext uri="{BB962C8B-B14F-4D97-AF65-F5344CB8AC3E}">
        <p14:creationId xmlns:p14="http://schemas.microsoft.com/office/powerpoint/2010/main" val="2916662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864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E83B24-45B9-395F-D0A9-8CC7BB6397B8}"/>
              </a:ext>
            </a:extLst>
          </p:cNvPr>
          <p:cNvSpPr>
            <a:spLocks noGrp="1"/>
          </p:cNvSpPr>
          <p:nvPr>
            <p:ph type="title"/>
          </p:nvPr>
        </p:nvSpPr>
        <p:spPr/>
        <p:txBody>
          <a:bodyPr>
            <a:normAutofit fontScale="90000"/>
          </a:bodyPr>
          <a:lstStyle/>
          <a:p>
            <a:r>
              <a:rPr lang="en-US">
                <a:ea typeface="+mj-lt"/>
                <a:cs typeface="+mj-lt"/>
              </a:rPr>
              <a:t>Describing the Sample – What do we mean and why do we do it? </a:t>
            </a:r>
            <a:endParaRPr lang="en-US"/>
          </a:p>
        </p:txBody>
      </p:sp>
      <p:pic>
        <p:nvPicPr>
          <p:cNvPr id="4" name="Picture 4" descr="Diagram&#10;&#10;Description automatically generated">
            <a:extLst>
              <a:ext uri="{FF2B5EF4-FFF2-40B4-BE49-F238E27FC236}">
                <a16:creationId xmlns:a16="http://schemas.microsoft.com/office/drawing/2014/main" id="{7633C62C-9C00-878B-C268-C2FD0C08D004}"/>
              </a:ext>
            </a:extLst>
          </p:cNvPr>
          <p:cNvPicPr>
            <a:picLocks noChangeAspect="1"/>
          </p:cNvPicPr>
          <p:nvPr/>
        </p:nvPicPr>
        <p:blipFill>
          <a:blip r:embed="rId3"/>
          <a:stretch>
            <a:fillRect/>
          </a:stretch>
        </p:blipFill>
        <p:spPr>
          <a:xfrm>
            <a:off x="1228028" y="1191235"/>
            <a:ext cx="5921296" cy="3478892"/>
          </a:xfrm>
          <a:prstGeom prst="rect">
            <a:avLst/>
          </a:prstGeom>
        </p:spPr>
      </p:pic>
    </p:spTree>
    <p:extLst>
      <p:ext uri="{BB962C8B-B14F-4D97-AF65-F5344CB8AC3E}">
        <p14:creationId xmlns:p14="http://schemas.microsoft.com/office/powerpoint/2010/main" val="629628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7B126E-554A-A7C8-FBBC-321AE3179116}"/>
              </a:ext>
            </a:extLst>
          </p:cNvPr>
          <p:cNvSpPr>
            <a:spLocks noGrp="1"/>
          </p:cNvSpPr>
          <p:nvPr>
            <p:ph idx="1"/>
          </p:nvPr>
        </p:nvSpPr>
        <p:spPr>
          <a:xfrm>
            <a:off x="335927" y="1196110"/>
            <a:ext cx="8601614" cy="3598202"/>
          </a:xfrm>
        </p:spPr>
        <p:txBody>
          <a:bodyPr/>
          <a:lstStyle/>
          <a:p>
            <a:r>
              <a:rPr lang="en-US"/>
              <a:t>“Table 1” – typically includes a description of demographic characteristics of your study participants </a:t>
            </a:r>
          </a:p>
          <a:p>
            <a:pPr marL="302419" lvl="1" defTabSz="342900">
              <a:spcBef>
                <a:spcPct val="20000"/>
              </a:spcBef>
              <a:buClrTx/>
              <a:buFont typeface="Lucida Grande"/>
              <a:buChar char="-"/>
            </a:pPr>
            <a:r>
              <a:rPr lang="en-US" sz="1500"/>
              <a:t>Age</a:t>
            </a:r>
          </a:p>
          <a:p>
            <a:pPr marL="302419" lvl="1" defTabSz="342900">
              <a:spcBef>
                <a:spcPct val="20000"/>
              </a:spcBef>
              <a:buClrTx/>
              <a:buFont typeface="Lucida Grande"/>
              <a:buChar char="-"/>
            </a:pPr>
            <a:r>
              <a:rPr lang="en-US" sz="1500"/>
              <a:t>Sex</a:t>
            </a:r>
          </a:p>
          <a:p>
            <a:pPr marL="302419" lvl="1" defTabSz="342900">
              <a:spcBef>
                <a:spcPct val="20000"/>
              </a:spcBef>
              <a:buClrTx/>
              <a:buFont typeface="Lucida Grande"/>
              <a:buChar char="-"/>
            </a:pPr>
            <a:r>
              <a:rPr lang="en-US" sz="1500"/>
              <a:t>Gender identity</a:t>
            </a:r>
          </a:p>
          <a:p>
            <a:pPr marL="302419" lvl="1" defTabSz="342900">
              <a:spcBef>
                <a:spcPct val="20000"/>
              </a:spcBef>
              <a:buClrTx/>
              <a:buFont typeface="Lucida Grande"/>
              <a:buChar char="-"/>
            </a:pPr>
            <a:r>
              <a:rPr lang="en-US" sz="1500"/>
              <a:t>Race</a:t>
            </a:r>
          </a:p>
          <a:p>
            <a:pPr marL="302419" lvl="1" defTabSz="342900">
              <a:spcBef>
                <a:spcPct val="20000"/>
              </a:spcBef>
              <a:buClrTx/>
              <a:buFont typeface="Lucida Grande"/>
              <a:buChar char="-"/>
            </a:pPr>
            <a:r>
              <a:rPr lang="en-US" sz="1500"/>
              <a:t>Ethnicity </a:t>
            </a:r>
          </a:p>
          <a:p>
            <a:pPr marL="302419" lvl="1" defTabSz="342900">
              <a:spcBef>
                <a:spcPct val="20000"/>
              </a:spcBef>
              <a:buClrTx/>
              <a:buFont typeface="Lucida Grande"/>
              <a:buChar char="-"/>
            </a:pPr>
            <a:r>
              <a:rPr lang="en-US" sz="1500"/>
              <a:t>Etc. </a:t>
            </a:r>
          </a:p>
          <a:p>
            <a:r>
              <a:rPr lang="en-US"/>
              <a:t>For example…</a:t>
            </a:r>
          </a:p>
        </p:txBody>
      </p:sp>
      <p:sp>
        <p:nvSpPr>
          <p:cNvPr id="3" name="Title 2">
            <a:extLst>
              <a:ext uri="{FF2B5EF4-FFF2-40B4-BE49-F238E27FC236}">
                <a16:creationId xmlns:a16="http://schemas.microsoft.com/office/drawing/2014/main" id="{3A4A6E4C-DA2E-D4A8-6477-DDEE52EEEBE0}"/>
              </a:ext>
            </a:extLst>
          </p:cNvPr>
          <p:cNvSpPr>
            <a:spLocks noGrp="1"/>
          </p:cNvSpPr>
          <p:nvPr>
            <p:ph type="title"/>
          </p:nvPr>
        </p:nvSpPr>
        <p:spPr/>
        <p:txBody>
          <a:bodyPr>
            <a:normAutofit/>
          </a:bodyPr>
          <a:lstStyle/>
          <a:p>
            <a:r>
              <a:rPr lang="en-US" sz="2400"/>
              <a:t>Describing the Sample </a:t>
            </a:r>
            <a:br>
              <a:rPr lang="en-US"/>
            </a:br>
            <a:r>
              <a:rPr lang="en-US" sz="1800">
                <a:solidFill>
                  <a:srgbClr val="7030A0"/>
                </a:solidFill>
              </a:rPr>
              <a:t>For a research, reviewer, clinical, lay audience</a:t>
            </a:r>
            <a:endParaRPr lang="en-US">
              <a:solidFill>
                <a:srgbClr val="7030A0"/>
              </a:solidFill>
            </a:endParaRPr>
          </a:p>
        </p:txBody>
      </p:sp>
    </p:spTree>
    <p:extLst>
      <p:ext uri="{BB962C8B-B14F-4D97-AF65-F5344CB8AC3E}">
        <p14:creationId xmlns:p14="http://schemas.microsoft.com/office/powerpoint/2010/main" val="790451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4460712-F807-E17F-5A40-B905EA6063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59" y="75752"/>
            <a:ext cx="9076923" cy="30256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DE10037-31D2-B713-A231-4371C5765AE6}"/>
              </a:ext>
            </a:extLst>
          </p:cNvPr>
          <p:cNvSpPr/>
          <p:nvPr/>
        </p:nvSpPr>
        <p:spPr>
          <a:xfrm>
            <a:off x="192844" y="3196397"/>
            <a:ext cx="7036191" cy="55399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solidFill>
                  <a:srgbClr val="222222"/>
                </a:solidFill>
                <a:latin typeface="Arial" panose="020B0604020202020204" pitchFamily="34" charset="0"/>
              </a:rPr>
              <a:t>Kim HS, Ciolino JD, Lancki N, Strickland KJ, Pinto D, </a:t>
            </a:r>
            <a:r>
              <a:rPr lang="en-US" sz="1000" err="1">
                <a:solidFill>
                  <a:srgbClr val="222222"/>
                </a:solidFill>
                <a:latin typeface="Arial" panose="020B0604020202020204" pitchFamily="34" charset="0"/>
              </a:rPr>
              <a:t>Stankiewicz</a:t>
            </a:r>
            <a:r>
              <a:rPr lang="en-US" sz="1000">
                <a:solidFill>
                  <a:srgbClr val="222222"/>
                </a:solidFill>
                <a:latin typeface="Arial" panose="020B0604020202020204" pitchFamily="34" charset="0"/>
              </a:rPr>
              <a:t> C, Courtney DM, Lambert BL, McCarthy DM. A Prospective Observational Study of Emergency Department–Initiated Physical Therapy for Acute Low Back Pain. Physical therapy. 2021 Mar;101(3):pzaa219.</a:t>
            </a:r>
            <a:endParaRPr lang="en-US" sz="1000"/>
          </a:p>
        </p:txBody>
      </p:sp>
      <p:sp>
        <p:nvSpPr>
          <p:cNvPr id="6" name="TextBox 5">
            <a:extLst>
              <a:ext uri="{FF2B5EF4-FFF2-40B4-BE49-F238E27FC236}">
                <a16:creationId xmlns:a16="http://schemas.microsoft.com/office/drawing/2014/main" id="{9354A72E-B89B-9776-606C-3E8E79132CFA}"/>
              </a:ext>
            </a:extLst>
          </p:cNvPr>
          <p:cNvSpPr txBox="1"/>
          <p:nvPr/>
        </p:nvSpPr>
        <p:spPr>
          <a:xfrm>
            <a:off x="671814" y="3840015"/>
            <a:ext cx="6660541" cy="1077218"/>
          </a:xfrm>
          <a:prstGeom prst="rect">
            <a:avLst/>
          </a:prstGeom>
          <a:noFill/>
        </p:spPr>
        <p:txBody>
          <a:bodyPr wrap="square" lIns="91440" tIns="45720" rIns="91440" bIns="45720" anchor="t">
            <a:spAutoFit/>
          </a:bodyPr>
          <a:lstStyle/>
          <a:p>
            <a:pPr fontAlgn="base">
              <a:buFont typeface="Arial" panose="020B0604020202020204" pitchFamily="34" charset="0"/>
              <a:buChar char="•"/>
            </a:pPr>
            <a:r>
              <a:rPr lang="en-US" dirty="0">
                <a:solidFill>
                  <a:srgbClr val="7030A0"/>
                </a:solidFill>
                <a:latin typeface="Calibri"/>
                <a:cs typeface="Calibri"/>
              </a:rPr>
              <a:t> </a:t>
            </a:r>
            <a:r>
              <a:rPr lang="en-US" sz="1600" b="0" i="0" u="none" strike="noStrike" dirty="0">
                <a:solidFill>
                  <a:srgbClr val="7030A0"/>
                </a:solidFill>
                <a:effectLst/>
                <a:latin typeface="Calibri"/>
                <a:cs typeface="Calibri"/>
              </a:rPr>
              <a:t>This table gives us </a:t>
            </a:r>
            <a:r>
              <a:rPr lang="en-US" sz="1600" b="0" i="1" u="none" strike="noStrike" dirty="0">
                <a:solidFill>
                  <a:srgbClr val="7030A0"/>
                </a:solidFill>
                <a:effectLst/>
                <a:latin typeface="Calibri"/>
                <a:cs typeface="Calibri"/>
              </a:rPr>
              <a:t>some </a:t>
            </a:r>
            <a:r>
              <a:rPr lang="en-US" sz="1600" b="0" u="none" strike="noStrike" dirty="0">
                <a:solidFill>
                  <a:srgbClr val="7030A0"/>
                </a:solidFill>
                <a:effectLst/>
                <a:latin typeface="Calibri"/>
                <a:cs typeface="Calibri"/>
              </a:rPr>
              <a:t>idea of the study population</a:t>
            </a:r>
          </a:p>
          <a:p>
            <a:pPr fontAlgn="base">
              <a:buFont typeface="Arial" panose="020B0604020202020204" pitchFamily="34" charset="0"/>
              <a:buChar char="•"/>
            </a:pPr>
            <a:r>
              <a:rPr lang="en-US" sz="1600" i="0" dirty="0">
                <a:solidFill>
                  <a:srgbClr val="7030A0"/>
                </a:solidFill>
                <a:latin typeface="Calibri"/>
                <a:cs typeface="Calibri"/>
              </a:rPr>
              <a:t> There are things that could have been done better (or worse)</a:t>
            </a:r>
          </a:p>
          <a:p>
            <a:pPr fontAlgn="base">
              <a:buFont typeface="Arial" panose="020B0604020202020204" pitchFamily="34" charset="0"/>
              <a:buChar char="•"/>
            </a:pPr>
            <a:r>
              <a:rPr lang="en-US" sz="1600" b="0" u="none" strike="noStrike" dirty="0">
                <a:solidFill>
                  <a:srgbClr val="7030A0"/>
                </a:solidFill>
                <a:effectLst/>
                <a:latin typeface="Calibri"/>
                <a:cs typeface="Calibri"/>
              </a:rPr>
              <a:t> It’s a start…</a:t>
            </a:r>
            <a:endParaRPr lang="en-US" sz="1600" b="0" i="0" u="none" strike="noStrike" dirty="0">
              <a:solidFill>
                <a:srgbClr val="7030A0"/>
              </a:solidFill>
              <a:effectLst/>
              <a:latin typeface="Calibri"/>
              <a:cs typeface="Calibri"/>
            </a:endParaRPr>
          </a:p>
          <a:p>
            <a:pPr fontAlgn="base"/>
            <a:r>
              <a:rPr lang="en-US" sz="1600" b="0" i="0" u="none" strike="noStrike" dirty="0">
                <a:solidFill>
                  <a:srgbClr val="7030A0"/>
                </a:solidFill>
                <a:effectLst/>
                <a:latin typeface="Calibri"/>
                <a:cs typeface="Calibri"/>
              </a:rPr>
              <a:t>  </a:t>
            </a:r>
            <a:endParaRPr lang="en-US" sz="1600" b="0" i="0" dirty="0">
              <a:solidFill>
                <a:srgbClr val="7030A0"/>
              </a:solidFill>
              <a:effectLst/>
              <a:latin typeface="Calibri"/>
              <a:cs typeface="Calibri"/>
            </a:endParaRPr>
          </a:p>
        </p:txBody>
      </p:sp>
    </p:spTree>
    <p:extLst>
      <p:ext uri="{BB962C8B-B14F-4D97-AF65-F5344CB8AC3E}">
        <p14:creationId xmlns:p14="http://schemas.microsoft.com/office/powerpoint/2010/main" val="1794261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47C74C-3A25-0F64-BF99-865CCB3756D0}"/>
              </a:ext>
            </a:extLst>
          </p:cNvPr>
          <p:cNvSpPr>
            <a:spLocks noGrp="1"/>
          </p:cNvSpPr>
          <p:nvPr>
            <p:ph type="title"/>
          </p:nvPr>
        </p:nvSpPr>
        <p:spPr/>
        <p:txBody>
          <a:bodyPr>
            <a:normAutofit/>
          </a:bodyPr>
          <a:lstStyle/>
          <a:p>
            <a:r>
              <a:rPr lang="en-US" sz="2400"/>
              <a:t>Describing the Sample</a:t>
            </a:r>
            <a:br>
              <a:rPr lang="en-US"/>
            </a:br>
            <a:r>
              <a:rPr lang="en-US" sz="1800">
                <a:solidFill>
                  <a:srgbClr val="7030A0"/>
                </a:solidFill>
              </a:rPr>
              <a:t>For a research, reviewer, clinical, lay audience</a:t>
            </a:r>
            <a:endParaRPr lang="en-US">
              <a:solidFill>
                <a:srgbClr val="7030A0"/>
              </a:solidFill>
            </a:endParaRPr>
          </a:p>
        </p:txBody>
      </p:sp>
      <p:sp>
        <p:nvSpPr>
          <p:cNvPr id="4" name="Content Placeholder 2">
            <a:extLst>
              <a:ext uri="{FF2B5EF4-FFF2-40B4-BE49-F238E27FC236}">
                <a16:creationId xmlns:a16="http://schemas.microsoft.com/office/drawing/2014/main" id="{F7902449-C06F-5192-05E5-C2E209270C08}"/>
              </a:ext>
            </a:extLst>
          </p:cNvPr>
          <p:cNvSpPr>
            <a:spLocks noGrp="1"/>
          </p:cNvSpPr>
          <p:nvPr>
            <p:ph idx="1"/>
          </p:nvPr>
        </p:nvSpPr>
        <p:spPr>
          <a:xfrm>
            <a:off x="274638" y="944563"/>
            <a:ext cx="8602662" cy="3598862"/>
          </a:xfrm>
        </p:spPr>
        <p:txBody>
          <a:bodyPr>
            <a:normAutofit/>
          </a:bodyPr>
          <a:lstStyle/>
          <a:p>
            <a:r>
              <a:rPr lang="en-US"/>
              <a:t>“Table 1” – typically includes a description of demographic characteristics of your study participants </a:t>
            </a:r>
          </a:p>
          <a:p>
            <a:pPr marL="302419" lvl="1" defTabSz="342900">
              <a:spcBef>
                <a:spcPct val="20000"/>
              </a:spcBef>
              <a:buClrTx/>
              <a:buFont typeface="Lucida Grande"/>
              <a:buChar char="-"/>
            </a:pPr>
            <a:r>
              <a:rPr lang="en-US" sz="1500"/>
              <a:t>Age</a:t>
            </a:r>
          </a:p>
          <a:p>
            <a:pPr marL="302419" lvl="1" defTabSz="342900">
              <a:spcBef>
                <a:spcPct val="20000"/>
              </a:spcBef>
              <a:buClrTx/>
              <a:buFont typeface="Lucida Grande"/>
              <a:buChar char="-"/>
            </a:pPr>
            <a:r>
              <a:rPr lang="en-US" sz="1500"/>
              <a:t>Sex</a:t>
            </a:r>
          </a:p>
          <a:p>
            <a:pPr marL="302419" lvl="1" defTabSz="342900">
              <a:spcBef>
                <a:spcPct val="20000"/>
              </a:spcBef>
              <a:buClrTx/>
              <a:buFont typeface="Lucida Grande"/>
              <a:buChar char="-"/>
            </a:pPr>
            <a:r>
              <a:rPr lang="en-US" sz="1500"/>
              <a:t>Gender identity</a:t>
            </a:r>
          </a:p>
          <a:p>
            <a:pPr marL="302419" lvl="1" defTabSz="342900">
              <a:spcBef>
                <a:spcPct val="20000"/>
              </a:spcBef>
              <a:buClrTx/>
              <a:buFont typeface="Lucida Grande"/>
              <a:buChar char="-"/>
            </a:pPr>
            <a:r>
              <a:rPr lang="en-US" sz="1500"/>
              <a:t>Race</a:t>
            </a:r>
          </a:p>
          <a:p>
            <a:pPr marL="302419" lvl="1" defTabSz="342900">
              <a:spcBef>
                <a:spcPct val="20000"/>
              </a:spcBef>
              <a:buClrTx/>
              <a:buFont typeface="Lucida Grande"/>
              <a:buChar char="-"/>
            </a:pPr>
            <a:r>
              <a:rPr lang="en-US" sz="1500"/>
              <a:t>Ethnicity </a:t>
            </a:r>
          </a:p>
          <a:p>
            <a:pPr marL="302419" lvl="1" defTabSz="342900">
              <a:spcBef>
                <a:spcPct val="20000"/>
              </a:spcBef>
              <a:buClrTx/>
              <a:buFont typeface="Lucida Grande"/>
              <a:buChar char="-"/>
            </a:pPr>
            <a:r>
              <a:rPr lang="en-US" sz="1500"/>
              <a:t>Etc. </a:t>
            </a:r>
          </a:p>
          <a:p>
            <a:r>
              <a:rPr lang="en-US" b="1"/>
              <a:t>The reason for “Table 1” in Human Subjects’ Research </a:t>
            </a:r>
          </a:p>
          <a:p>
            <a:pPr marL="302419" lvl="1" defTabSz="342900">
              <a:spcBef>
                <a:spcPct val="20000"/>
              </a:spcBef>
              <a:buClrTx/>
              <a:buFont typeface="Lucida Grande"/>
              <a:buChar char="-"/>
            </a:pPr>
            <a:r>
              <a:rPr lang="en-US" sz="1500"/>
              <a:t>Describing the “sample” from the population </a:t>
            </a:r>
          </a:p>
          <a:p>
            <a:pPr marL="302419" lvl="1" defTabSz="342900">
              <a:spcBef>
                <a:spcPct val="20000"/>
              </a:spcBef>
              <a:buClrTx/>
              <a:buFont typeface="Lucida Grande"/>
              <a:buChar char="-"/>
            </a:pPr>
            <a:r>
              <a:rPr lang="en-US" sz="1500"/>
              <a:t>Allowing the audience to understand the generalizability (or lack thereof) of findings </a:t>
            </a:r>
          </a:p>
          <a:p>
            <a:pPr marL="302419" lvl="1" defTabSz="342900">
              <a:spcBef>
                <a:spcPct val="20000"/>
              </a:spcBef>
              <a:buClrTx/>
              <a:buFont typeface="Lucida Grande"/>
              <a:buChar char="-"/>
            </a:pPr>
            <a:r>
              <a:rPr lang="en-US" sz="1500"/>
              <a:t>Identifying reach and gaps of research</a:t>
            </a:r>
          </a:p>
        </p:txBody>
      </p:sp>
    </p:spTree>
    <p:extLst>
      <p:ext uri="{BB962C8B-B14F-4D97-AF65-F5344CB8AC3E}">
        <p14:creationId xmlns:p14="http://schemas.microsoft.com/office/powerpoint/2010/main" val="1074323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966760-964A-172F-C78D-9BB8A9E7AFB0}"/>
              </a:ext>
            </a:extLst>
          </p:cNvPr>
          <p:cNvSpPr>
            <a:spLocks noGrp="1"/>
          </p:cNvSpPr>
          <p:nvPr>
            <p:ph type="title"/>
          </p:nvPr>
        </p:nvSpPr>
        <p:spPr>
          <a:xfrm>
            <a:off x="274967" y="0"/>
            <a:ext cx="6968981" cy="465322"/>
          </a:xfrm>
        </p:spPr>
        <p:txBody>
          <a:bodyPr>
            <a:normAutofit/>
          </a:bodyPr>
          <a:lstStyle/>
          <a:p>
            <a:r>
              <a:rPr lang="en-US" sz="2400"/>
              <a:t>Describing the Sample - funder or regulatory</a:t>
            </a:r>
          </a:p>
        </p:txBody>
      </p:sp>
      <p:pic>
        <p:nvPicPr>
          <p:cNvPr id="10" name="Picture 9">
            <a:extLst>
              <a:ext uri="{FF2B5EF4-FFF2-40B4-BE49-F238E27FC236}">
                <a16:creationId xmlns:a16="http://schemas.microsoft.com/office/drawing/2014/main" id="{33AB048D-A82E-163A-2E22-87FC82AD9FAA}"/>
              </a:ext>
            </a:extLst>
          </p:cNvPr>
          <p:cNvPicPr>
            <a:picLocks noChangeAspect="1"/>
          </p:cNvPicPr>
          <p:nvPr/>
        </p:nvPicPr>
        <p:blipFill>
          <a:blip r:embed="rId3"/>
          <a:stretch>
            <a:fillRect/>
          </a:stretch>
        </p:blipFill>
        <p:spPr>
          <a:xfrm>
            <a:off x="387036" y="405156"/>
            <a:ext cx="7505700" cy="4333188"/>
          </a:xfrm>
          <a:prstGeom prst="rect">
            <a:avLst/>
          </a:prstGeom>
        </p:spPr>
      </p:pic>
    </p:spTree>
    <p:extLst>
      <p:ext uri="{BB962C8B-B14F-4D97-AF65-F5344CB8AC3E}">
        <p14:creationId xmlns:p14="http://schemas.microsoft.com/office/powerpoint/2010/main" val="2223293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 pie chart&#10;&#10;Description automatically generated">
            <a:extLst>
              <a:ext uri="{FF2B5EF4-FFF2-40B4-BE49-F238E27FC236}">
                <a16:creationId xmlns:a16="http://schemas.microsoft.com/office/drawing/2014/main" id="{6889D9C0-DA5A-7362-0BAA-18C9FFA68E15}"/>
              </a:ext>
            </a:extLst>
          </p:cNvPr>
          <p:cNvPicPr>
            <a:picLocks noGrp="1" noChangeAspect="1"/>
          </p:cNvPicPr>
          <p:nvPr>
            <p:ph idx="1"/>
          </p:nvPr>
        </p:nvPicPr>
        <p:blipFill>
          <a:blip r:embed="rId3"/>
          <a:stretch>
            <a:fillRect/>
          </a:stretch>
        </p:blipFill>
        <p:spPr>
          <a:xfrm>
            <a:off x="3583921" y="169044"/>
            <a:ext cx="4724572" cy="4163870"/>
          </a:xfrm>
        </p:spPr>
      </p:pic>
      <p:sp>
        <p:nvSpPr>
          <p:cNvPr id="3" name="Title 2">
            <a:extLst>
              <a:ext uri="{FF2B5EF4-FFF2-40B4-BE49-F238E27FC236}">
                <a16:creationId xmlns:a16="http://schemas.microsoft.com/office/drawing/2014/main" id="{B9C45E04-F876-F9D0-BDD8-9249A8238C8B}"/>
              </a:ext>
            </a:extLst>
          </p:cNvPr>
          <p:cNvSpPr>
            <a:spLocks noGrp="1"/>
          </p:cNvSpPr>
          <p:nvPr>
            <p:ph type="title"/>
          </p:nvPr>
        </p:nvSpPr>
        <p:spPr>
          <a:xfrm>
            <a:off x="274967" y="134753"/>
            <a:ext cx="3053449" cy="809897"/>
          </a:xfrm>
        </p:spPr>
        <p:txBody>
          <a:bodyPr>
            <a:normAutofit fontScale="90000"/>
          </a:bodyPr>
          <a:lstStyle/>
          <a:p>
            <a:r>
              <a:rPr lang="en-US">
                <a:cs typeface="Calibri"/>
              </a:rPr>
              <a:t>A note on the ‘Asian’ Category:</a:t>
            </a:r>
            <a:endParaRPr lang="en-US"/>
          </a:p>
        </p:txBody>
      </p:sp>
    </p:spTree>
    <p:extLst>
      <p:ext uri="{BB962C8B-B14F-4D97-AF65-F5344CB8AC3E}">
        <p14:creationId xmlns:p14="http://schemas.microsoft.com/office/powerpoint/2010/main" val="359868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CFC5F3-E5BD-1586-BF6D-2FC428974DE2}"/>
              </a:ext>
            </a:extLst>
          </p:cNvPr>
          <p:cNvSpPr>
            <a:spLocks noGrp="1"/>
          </p:cNvSpPr>
          <p:nvPr>
            <p:ph type="title"/>
          </p:nvPr>
        </p:nvSpPr>
        <p:spPr/>
        <p:txBody>
          <a:bodyPr/>
          <a:lstStyle/>
          <a:p>
            <a:r>
              <a:rPr lang="en-US"/>
              <a:t>Data Capture</a:t>
            </a:r>
          </a:p>
        </p:txBody>
      </p:sp>
      <p:sp>
        <p:nvSpPr>
          <p:cNvPr id="5" name="Text Placeholder 4">
            <a:extLst>
              <a:ext uri="{FF2B5EF4-FFF2-40B4-BE49-F238E27FC236}">
                <a16:creationId xmlns:a16="http://schemas.microsoft.com/office/drawing/2014/main" id="{59F80064-BD3B-652F-5E0F-630AAC31767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92254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327C41-4476-3C4E-9655-FCCCE40BD6F1}"/>
              </a:ext>
            </a:extLst>
          </p:cNvPr>
          <p:cNvSpPr>
            <a:spLocks noGrp="1"/>
          </p:cNvSpPr>
          <p:nvPr>
            <p:ph type="title"/>
          </p:nvPr>
        </p:nvSpPr>
        <p:spPr>
          <a:xfrm>
            <a:off x="274967" y="-59007"/>
            <a:ext cx="8411833" cy="809897"/>
          </a:xfrm>
        </p:spPr>
        <p:txBody>
          <a:bodyPr>
            <a:normAutofit fontScale="90000"/>
          </a:bodyPr>
          <a:lstStyle/>
          <a:p>
            <a:br>
              <a:rPr lang="en-US"/>
            </a:br>
            <a:r>
              <a:rPr lang="en-US" sz="2700"/>
              <a:t>Going back to capturing the data</a:t>
            </a:r>
            <a:br>
              <a:rPr lang="en-US"/>
            </a:br>
            <a:r>
              <a:rPr lang="en-US"/>
              <a:t>​</a:t>
            </a:r>
            <a:r>
              <a:rPr lang="en-US" sz="2000">
                <a:solidFill>
                  <a:srgbClr val="7030A0"/>
                </a:solidFill>
              </a:rPr>
              <a:t>Assume for a moment the sole purpose = to describe the sample</a:t>
            </a:r>
          </a:p>
        </p:txBody>
      </p:sp>
      <p:sp>
        <p:nvSpPr>
          <p:cNvPr id="6" name="Content Placeholder 2">
            <a:extLst>
              <a:ext uri="{FF2B5EF4-FFF2-40B4-BE49-F238E27FC236}">
                <a16:creationId xmlns:a16="http://schemas.microsoft.com/office/drawing/2014/main" id="{28C2FD9B-798B-9D1B-1389-0CF18B4FB6C1}"/>
              </a:ext>
            </a:extLst>
          </p:cNvPr>
          <p:cNvSpPr>
            <a:spLocks noGrp="1"/>
          </p:cNvSpPr>
          <p:nvPr/>
        </p:nvSpPr>
        <p:spPr>
          <a:xfrm>
            <a:off x="274967" y="1130500"/>
            <a:ext cx="5435480" cy="4093029"/>
          </a:xfrm>
          <a:prstGeom prst="rect">
            <a:avLst/>
          </a:prstGeom>
        </p:spPr>
        <p:txBody>
          <a:bodyPr vert="horz" lIns="0" tIns="0" rIns="91440" bIns="45720" rtlCol="0">
            <a:noAutofit/>
          </a:bodyPr>
          <a:lstStyle>
            <a:lvl1pPr marL="174625" marR="0" indent="-174625" algn="l" defTabSz="457200" rtl="0" eaLnBrk="1" fontAlgn="auto" latinLnBrk="0" hangingPunct="1">
              <a:lnSpc>
                <a:spcPct val="100000"/>
              </a:lnSpc>
              <a:spcBef>
                <a:spcPct val="20000"/>
              </a:spcBef>
              <a:spcAft>
                <a:spcPts val="0"/>
              </a:spcAft>
              <a:buClr>
                <a:srgbClr val="917EAE"/>
              </a:buClr>
              <a:buSzTx/>
              <a:buFont typeface="Arial"/>
              <a:buChar char="•"/>
              <a:tabLst/>
              <a:defRPr kern="1200" spc="-50">
                <a:solidFill>
                  <a:schemeClr val="tx1"/>
                </a:solidFill>
                <a:latin typeface="+mn-lt"/>
                <a:ea typeface="+mn-ea"/>
                <a:cs typeface="+mn-cs"/>
              </a:defRPr>
            </a:lvl1pPr>
            <a:lvl2pPr marL="403225" marR="0" indent="-228600" algn="l" defTabSz="457200" rtl="0" eaLnBrk="1" fontAlgn="auto" latinLnBrk="0" hangingPunct="1">
              <a:lnSpc>
                <a:spcPct val="100000"/>
              </a:lnSpc>
              <a:spcBef>
                <a:spcPct val="20000"/>
              </a:spcBef>
              <a:spcAft>
                <a:spcPts val="0"/>
              </a:spcAft>
              <a:buClrTx/>
              <a:buSzTx/>
              <a:buFont typeface="Lucida Grande"/>
              <a:buChar char="-"/>
              <a:tabLst/>
              <a:defRPr kern="1200" spc="-50">
                <a:solidFill>
                  <a:schemeClr val="tx1"/>
                </a:solidFill>
                <a:latin typeface="+mn-lt"/>
                <a:ea typeface="+mn-ea"/>
                <a:cs typeface="+mn-cs"/>
              </a:defRPr>
            </a:lvl2pPr>
            <a:lvl3pPr marL="630238" marR="0" indent="-174625" algn="l" defTabSz="457200" rtl="0" eaLnBrk="1" fontAlgn="auto" latinLnBrk="0" hangingPunct="1">
              <a:lnSpc>
                <a:spcPct val="100000"/>
              </a:lnSpc>
              <a:spcBef>
                <a:spcPct val="20000"/>
              </a:spcBef>
              <a:spcAft>
                <a:spcPts val="0"/>
              </a:spcAft>
              <a:buClrTx/>
              <a:buSzTx/>
              <a:buFont typeface="Arial"/>
              <a:buChar char="•"/>
              <a:tabLst/>
              <a:defRPr sz="1400" kern="1200" spc="-50">
                <a:solidFill>
                  <a:schemeClr val="tx1"/>
                </a:solidFill>
                <a:latin typeface="+mn-lt"/>
                <a:ea typeface="+mn-ea"/>
                <a:cs typeface="+mn-cs"/>
              </a:defRPr>
            </a:lvl3pPr>
            <a:lvl4pPr marL="796925" marR="0" indent="-166688" algn="l" defTabSz="457200" rtl="0" eaLnBrk="1" fontAlgn="auto" latinLnBrk="0" hangingPunct="1">
              <a:lnSpc>
                <a:spcPct val="100000"/>
              </a:lnSpc>
              <a:spcBef>
                <a:spcPct val="20000"/>
              </a:spcBef>
              <a:spcAft>
                <a:spcPts val="0"/>
              </a:spcAft>
              <a:buClrTx/>
              <a:buSzTx/>
              <a:buFont typeface="Arial"/>
              <a:buChar char="•"/>
              <a:tabLst/>
              <a:defRPr sz="1400" kern="1200" spc="-50">
                <a:solidFill>
                  <a:schemeClr val="tx1"/>
                </a:solidFill>
                <a:latin typeface="+mn-lt"/>
                <a:ea typeface="+mn-ea"/>
                <a:cs typeface="+mn-cs"/>
              </a:defRPr>
            </a:lvl4pPr>
            <a:lvl5pPr marL="971550" marR="0" indent="-174625" algn="l" defTabSz="457200" rtl="0" eaLnBrk="1" fontAlgn="auto" latinLnBrk="0" hangingPunct="1">
              <a:lnSpc>
                <a:spcPct val="100000"/>
              </a:lnSpc>
              <a:spcBef>
                <a:spcPct val="20000"/>
              </a:spcBef>
              <a:spcAft>
                <a:spcPts val="0"/>
              </a:spcAft>
              <a:buClrTx/>
              <a:buSzTx/>
              <a:buFont typeface="Arial"/>
              <a:buChar char="•"/>
              <a:tabLst/>
              <a:defRPr sz="1400" kern="1200" spc="-5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a:t>Knowing the purpose allows us a starting point for data capture</a:t>
            </a:r>
          </a:p>
          <a:p>
            <a:r>
              <a:rPr lang="en-US" sz="1600"/>
              <a:t>If NIH-funded study, we can </a:t>
            </a:r>
            <a:r>
              <a:rPr lang="en-US" sz="1600" b="1" u="sng"/>
              <a:t>start</a:t>
            </a:r>
            <a:r>
              <a:rPr lang="en-US" sz="1600" i="1"/>
              <a:t> </a:t>
            </a:r>
            <a:r>
              <a:rPr lang="en-US" sz="1600"/>
              <a:t>here</a:t>
            </a:r>
          </a:p>
          <a:p>
            <a:r>
              <a:rPr lang="en-US" sz="1600" b="1"/>
              <a:t>Race: </a:t>
            </a:r>
          </a:p>
          <a:p>
            <a:pPr lvl="1"/>
            <a:r>
              <a:rPr lang="en-US" sz="1600"/>
              <a:t>American Indian / Alaska Native</a:t>
            </a:r>
          </a:p>
          <a:p>
            <a:pPr lvl="1"/>
            <a:r>
              <a:rPr lang="en-US" sz="1600"/>
              <a:t>Asian</a:t>
            </a:r>
          </a:p>
          <a:p>
            <a:pPr lvl="1"/>
            <a:r>
              <a:rPr lang="en-US" sz="1600"/>
              <a:t>Native Hawaiian / Pacific Islander,</a:t>
            </a:r>
          </a:p>
          <a:p>
            <a:pPr lvl="1"/>
            <a:r>
              <a:rPr lang="en-US" sz="1600"/>
              <a:t>Black or African American</a:t>
            </a:r>
          </a:p>
          <a:p>
            <a:pPr lvl="1"/>
            <a:r>
              <a:rPr lang="en-US" sz="1600"/>
              <a:t>White</a:t>
            </a:r>
          </a:p>
          <a:p>
            <a:pPr lvl="1"/>
            <a:r>
              <a:rPr lang="en-US" sz="1600"/>
              <a:t>More than one Race</a:t>
            </a:r>
          </a:p>
          <a:p>
            <a:r>
              <a:rPr lang="en-US" sz="1600" b="1"/>
              <a:t>Ethnicity: </a:t>
            </a:r>
          </a:p>
          <a:p>
            <a:pPr lvl="1"/>
            <a:r>
              <a:rPr lang="en-US" sz="1600"/>
              <a:t>Hispanic or Latino </a:t>
            </a:r>
          </a:p>
          <a:p>
            <a:pPr lvl="1"/>
            <a:r>
              <a:rPr lang="en-US" sz="1600"/>
              <a:t>Not Hispanic or Latino </a:t>
            </a:r>
          </a:p>
          <a:p>
            <a:endParaRPr lang="en-US"/>
          </a:p>
          <a:p>
            <a:endParaRPr lang="en-US"/>
          </a:p>
        </p:txBody>
      </p:sp>
      <p:sp>
        <p:nvSpPr>
          <p:cNvPr id="9" name="Rectangle 8">
            <a:extLst>
              <a:ext uri="{FF2B5EF4-FFF2-40B4-BE49-F238E27FC236}">
                <a16:creationId xmlns:a16="http://schemas.microsoft.com/office/drawing/2014/main" id="{08248E23-4DDB-19EF-E51B-3FBDCE7F65DA}"/>
              </a:ext>
            </a:extLst>
          </p:cNvPr>
          <p:cNvSpPr/>
          <p:nvPr/>
        </p:nvSpPr>
        <p:spPr>
          <a:xfrm>
            <a:off x="5001861" y="2557007"/>
            <a:ext cx="1946218" cy="655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t>Data Analysis</a:t>
            </a:r>
          </a:p>
        </p:txBody>
      </p:sp>
      <p:sp>
        <p:nvSpPr>
          <p:cNvPr id="10" name="Rectangle 9">
            <a:extLst>
              <a:ext uri="{FF2B5EF4-FFF2-40B4-BE49-F238E27FC236}">
                <a16:creationId xmlns:a16="http://schemas.microsoft.com/office/drawing/2014/main" id="{08248E23-4DDB-19EF-E51B-3FBDCE7F65DA}"/>
              </a:ext>
            </a:extLst>
          </p:cNvPr>
          <p:cNvSpPr/>
          <p:nvPr/>
        </p:nvSpPr>
        <p:spPr>
          <a:xfrm>
            <a:off x="3623903" y="1771530"/>
            <a:ext cx="1748890" cy="695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t>Data Capture</a:t>
            </a:r>
          </a:p>
        </p:txBody>
      </p:sp>
      <p:sp>
        <p:nvSpPr>
          <p:cNvPr id="11" name="Rectangle 10">
            <a:extLst>
              <a:ext uri="{FF2B5EF4-FFF2-40B4-BE49-F238E27FC236}">
                <a16:creationId xmlns:a16="http://schemas.microsoft.com/office/drawing/2014/main" id="{08248E23-4DDB-19EF-E51B-3FBDCE7F65DA}"/>
              </a:ext>
            </a:extLst>
          </p:cNvPr>
          <p:cNvSpPr/>
          <p:nvPr/>
        </p:nvSpPr>
        <p:spPr>
          <a:xfrm>
            <a:off x="6561975" y="3361673"/>
            <a:ext cx="2420144" cy="864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u="sng">
                <a:ea typeface="+mn-lt"/>
                <a:cs typeface="+mn-lt"/>
              </a:rPr>
              <a:t>Reporting </a:t>
            </a:r>
            <a:endParaRPr lang="en-US" sz="2000">
              <a:ea typeface="+mn-lt"/>
              <a:cs typeface="+mn-lt"/>
            </a:endParaRPr>
          </a:p>
          <a:p>
            <a:pPr algn="ctr"/>
            <a:r>
              <a:rPr lang="en-US" sz="2000" u="sng">
                <a:ea typeface="+mn-lt"/>
                <a:cs typeface="+mn-lt"/>
              </a:rPr>
              <a:t>(“telling the story”)</a:t>
            </a:r>
            <a:endParaRPr lang="en-US" sz="2000"/>
          </a:p>
        </p:txBody>
      </p:sp>
      <p:sp>
        <p:nvSpPr>
          <p:cNvPr id="14" name="TextBox 1">
            <a:extLst>
              <a:ext uri="{FF2B5EF4-FFF2-40B4-BE49-F238E27FC236}">
                <a16:creationId xmlns:a16="http://schemas.microsoft.com/office/drawing/2014/main" id="{085AA5E1-69F4-4033-796E-6D5424E8BB0E}"/>
              </a:ext>
            </a:extLst>
          </p:cNvPr>
          <p:cNvSpPr txBox="1"/>
          <p:nvPr/>
        </p:nvSpPr>
        <p:spPr>
          <a:xfrm>
            <a:off x="5490671" y="1559033"/>
            <a:ext cx="1805919" cy="607319"/>
          </a:xfrm>
          <a:prstGeom prst="rect">
            <a:avLst/>
          </a:prstGeom>
          <a:noFill/>
        </p:spPr>
        <p:txBody>
          <a:bodyPr wrap="square" lIns="0" tIns="0" rIns="0" bIns="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600"/>
              </a:spcBef>
            </a:pPr>
            <a:r>
              <a:rPr lang="en-US" sz="1400" spc="-50"/>
              <a:t>Restructuring, programming, etc</a:t>
            </a:r>
            <a:r>
              <a:rPr lang="en-US" spc="-50"/>
              <a:t>. </a:t>
            </a:r>
          </a:p>
        </p:txBody>
      </p:sp>
      <p:sp>
        <p:nvSpPr>
          <p:cNvPr id="15" name="Curved Left Arrow 12">
            <a:extLst>
              <a:ext uri="{FF2B5EF4-FFF2-40B4-BE49-F238E27FC236}">
                <a16:creationId xmlns:a16="http://schemas.microsoft.com/office/drawing/2014/main" id="{02B5BF91-CCB5-CF63-9CE9-D2696373100E}"/>
              </a:ext>
            </a:extLst>
          </p:cNvPr>
          <p:cNvSpPr/>
          <p:nvPr/>
        </p:nvSpPr>
        <p:spPr>
          <a:xfrm rot="17860688">
            <a:off x="5835413" y="752459"/>
            <a:ext cx="835494" cy="1923873"/>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6" name="Curved Left Arrow 12">
            <a:extLst>
              <a:ext uri="{FF2B5EF4-FFF2-40B4-BE49-F238E27FC236}">
                <a16:creationId xmlns:a16="http://schemas.microsoft.com/office/drawing/2014/main" id="{811974BC-E6E8-B584-933A-F17B60BAA770}"/>
              </a:ext>
            </a:extLst>
          </p:cNvPr>
          <p:cNvSpPr/>
          <p:nvPr/>
        </p:nvSpPr>
        <p:spPr>
          <a:xfrm rot="17860688">
            <a:off x="7486641" y="1676654"/>
            <a:ext cx="758829" cy="1840239"/>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7" name="TextBox 1">
            <a:extLst>
              <a:ext uri="{FF2B5EF4-FFF2-40B4-BE49-F238E27FC236}">
                <a16:creationId xmlns:a16="http://schemas.microsoft.com/office/drawing/2014/main" id="{1F40C528-EF6D-E089-6495-913B31FDAD80}"/>
              </a:ext>
            </a:extLst>
          </p:cNvPr>
          <p:cNvSpPr txBox="1"/>
          <p:nvPr/>
        </p:nvSpPr>
        <p:spPr>
          <a:xfrm>
            <a:off x="7277119" y="2756098"/>
            <a:ext cx="1276237" cy="495807"/>
          </a:xfrm>
          <a:prstGeom prst="rect">
            <a:avLst/>
          </a:prstGeom>
          <a:noFill/>
        </p:spPr>
        <p:txBody>
          <a:bodyPr wrap="square" lIns="0" tIns="0" rIns="0" bIns="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600"/>
              </a:spcBef>
            </a:pPr>
            <a:r>
              <a:rPr lang="en-US" sz="1400" spc="-50"/>
              <a:t>Inference,</a:t>
            </a:r>
            <a:endParaRPr lang="en-US"/>
          </a:p>
          <a:p>
            <a:pPr>
              <a:lnSpc>
                <a:spcPct val="90000"/>
              </a:lnSpc>
              <a:spcBef>
                <a:spcPts val="600"/>
              </a:spcBef>
            </a:pPr>
            <a:r>
              <a:rPr lang="en-US" sz="1400" spc="-50"/>
              <a:t>interpretation</a:t>
            </a:r>
            <a:endParaRPr lang="en-US" sz="1400" spc="-50">
              <a:cs typeface="Calibri"/>
            </a:endParaRPr>
          </a:p>
        </p:txBody>
      </p:sp>
      <p:sp>
        <p:nvSpPr>
          <p:cNvPr id="18" name="Curved Left Arrow 12">
            <a:extLst>
              <a:ext uri="{FF2B5EF4-FFF2-40B4-BE49-F238E27FC236}">
                <a16:creationId xmlns:a16="http://schemas.microsoft.com/office/drawing/2014/main" id="{8AC24B33-9972-75DE-5C98-177E23F36038}"/>
              </a:ext>
            </a:extLst>
          </p:cNvPr>
          <p:cNvSpPr/>
          <p:nvPr/>
        </p:nvSpPr>
        <p:spPr>
          <a:xfrm rot="7200000">
            <a:off x="5286595" y="3184050"/>
            <a:ext cx="772769" cy="1603276"/>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9" name="Curved Left Arrow 12">
            <a:extLst>
              <a:ext uri="{FF2B5EF4-FFF2-40B4-BE49-F238E27FC236}">
                <a16:creationId xmlns:a16="http://schemas.microsoft.com/office/drawing/2014/main" id="{86B98472-2317-FF24-B959-AA6928263E10}"/>
              </a:ext>
            </a:extLst>
          </p:cNvPr>
          <p:cNvSpPr/>
          <p:nvPr/>
        </p:nvSpPr>
        <p:spPr>
          <a:xfrm rot="7200000">
            <a:off x="3821523" y="2377797"/>
            <a:ext cx="765799" cy="166600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Tree>
    <p:extLst>
      <p:ext uri="{BB962C8B-B14F-4D97-AF65-F5344CB8AC3E}">
        <p14:creationId xmlns:p14="http://schemas.microsoft.com/office/powerpoint/2010/main" val="691172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7FEC2D-1631-13D8-1E33-9B5739CA7657}"/>
              </a:ext>
            </a:extLst>
          </p:cNvPr>
          <p:cNvSpPr>
            <a:spLocks noGrp="1"/>
          </p:cNvSpPr>
          <p:nvPr>
            <p:ph type="title"/>
          </p:nvPr>
        </p:nvSpPr>
        <p:spPr>
          <a:xfrm>
            <a:off x="274967" y="134753"/>
            <a:ext cx="8594066" cy="809897"/>
          </a:xfrm>
        </p:spPr>
        <p:txBody>
          <a:bodyPr>
            <a:normAutofit/>
          </a:bodyPr>
          <a:lstStyle/>
          <a:p>
            <a:r>
              <a:rPr lang="en-US" sz="2400"/>
              <a:t>If we start there, this may be what a data collection tool looks like (for a participant) – Example Case Report Form (CRF)</a:t>
            </a:r>
          </a:p>
        </p:txBody>
      </p:sp>
      <p:pic>
        <p:nvPicPr>
          <p:cNvPr id="9218" name="Picture 2">
            <a:extLst>
              <a:ext uri="{FF2B5EF4-FFF2-40B4-BE49-F238E27FC236}">
                <a16:creationId xmlns:a16="http://schemas.microsoft.com/office/drawing/2014/main" id="{96C1024C-A8CB-B71D-AAB0-229F053C5F9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19150" y="944650"/>
            <a:ext cx="7134226" cy="3351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1C82BF-EF9D-FC13-DEB3-56E362933A4A}"/>
              </a:ext>
            </a:extLst>
          </p:cNvPr>
          <p:cNvSpPr txBox="1"/>
          <p:nvPr/>
        </p:nvSpPr>
        <p:spPr>
          <a:xfrm>
            <a:off x="428625" y="4332200"/>
            <a:ext cx="8594066" cy="338554"/>
          </a:xfrm>
          <a:prstGeom prst="rect">
            <a:avLst/>
          </a:prstGeom>
          <a:noFill/>
        </p:spPr>
        <p:txBody>
          <a:bodyPr wrap="square">
            <a:spAutoFit/>
          </a:bodyPr>
          <a:lstStyle/>
          <a:p>
            <a:r>
              <a:rPr lang="en-US" sz="1600" b="0" i="0" u="none" strike="noStrike">
                <a:solidFill>
                  <a:srgbClr val="54585A"/>
                </a:solidFill>
                <a:effectLst/>
                <a:latin typeface="Calibri" panose="020F0502020204030204" pitchFamily="34" charset="0"/>
              </a:rPr>
              <a:t>While this may serve the needs of the study for purposes of reporting and describing the sample…</a:t>
            </a:r>
            <a:endParaRPr lang="en-US" sz="1600"/>
          </a:p>
        </p:txBody>
      </p:sp>
    </p:spTree>
    <p:extLst>
      <p:ext uri="{BB962C8B-B14F-4D97-AF65-F5344CB8AC3E}">
        <p14:creationId xmlns:p14="http://schemas.microsoft.com/office/powerpoint/2010/main" val="500535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85E10E-A4B8-5FA4-7ECE-CC808485636E}"/>
              </a:ext>
            </a:extLst>
          </p:cNvPr>
          <p:cNvSpPr>
            <a:spLocks noGrp="1"/>
          </p:cNvSpPr>
          <p:nvPr>
            <p:ph type="title"/>
          </p:nvPr>
        </p:nvSpPr>
        <p:spPr>
          <a:xfrm>
            <a:off x="274967" y="18843"/>
            <a:ext cx="7080069" cy="809897"/>
          </a:xfrm>
        </p:spPr>
        <p:txBody>
          <a:bodyPr>
            <a:normAutofit/>
          </a:bodyPr>
          <a:lstStyle/>
          <a:p>
            <a:r>
              <a:rPr lang="en-US" sz="2400" dirty="0"/>
              <a:t>From the participant perspective…</a:t>
            </a:r>
            <a:br>
              <a:rPr lang="en-US" dirty="0"/>
            </a:br>
            <a:r>
              <a:rPr lang="en-US" sz="1800" b="0" i="0" dirty="0">
                <a:solidFill>
                  <a:srgbClr val="7030A0"/>
                </a:solidFill>
                <a:effectLst/>
                <a:latin typeface="Calibri"/>
                <a:cs typeface="Calibri"/>
              </a:rPr>
              <a:t>This setup may be confusing</a:t>
            </a:r>
            <a:r>
              <a:rPr lang="en-US" sz="1800" dirty="0">
                <a:solidFill>
                  <a:srgbClr val="7030A0"/>
                </a:solidFill>
                <a:latin typeface="Calibri"/>
                <a:cs typeface="Calibri"/>
              </a:rPr>
              <a:t> </a:t>
            </a:r>
            <a:endParaRPr lang="en-US" sz="2200">
              <a:solidFill>
                <a:srgbClr val="7030A0"/>
              </a:solidFill>
              <a:latin typeface="Calibri"/>
              <a:cs typeface="Calibri"/>
            </a:endParaRPr>
          </a:p>
        </p:txBody>
      </p:sp>
      <p:pic>
        <p:nvPicPr>
          <p:cNvPr id="7" name="Picture 6" descr="Icon&#10;&#10;Description automatically generated">
            <a:extLst>
              <a:ext uri="{FF2B5EF4-FFF2-40B4-BE49-F238E27FC236}">
                <a16:creationId xmlns:a16="http://schemas.microsoft.com/office/drawing/2014/main" id="{7F66AE40-6E01-A554-10DA-0249ED5092C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581314" y="17134"/>
            <a:ext cx="1563276" cy="1563276"/>
          </a:xfrm>
          <a:prstGeom prst="rect">
            <a:avLst/>
          </a:prstGeom>
        </p:spPr>
      </p:pic>
      <p:sp>
        <p:nvSpPr>
          <p:cNvPr id="10" name="Content Placeholder 11">
            <a:extLst>
              <a:ext uri="{FF2B5EF4-FFF2-40B4-BE49-F238E27FC236}">
                <a16:creationId xmlns:a16="http://schemas.microsoft.com/office/drawing/2014/main" id="{2818638D-9683-B60F-00CB-FF25A3AF0482}"/>
              </a:ext>
            </a:extLst>
          </p:cNvPr>
          <p:cNvSpPr>
            <a:spLocks noGrp="1"/>
          </p:cNvSpPr>
          <p:nvPr/>
        </p:nvSpPr>
        <p:spPr>
          <a:xfrm>
            <a:off x="4532437" y="1315497"/>
            <a:ext cx="3468925" cy="3326340"/>
          </a:xfrm>
          <a:prstGeom prst="rect">
            <a:avLst/>
          </a:prstGeom>
        </p:spPr>
        <p:txBody>
          <a:bodyPr vert="horz" lIns="0" tIns="0" rIns="91440" bIns="45720" rtlCol="0" anchor="t">
            <a:noAutofit/>
          </a:bodyPr>
          <a:lstStyle>
            <a:lvl1pPr marL="174625" marR="0" indent="-174625" algn="l" defTabSz="457200" rtl="0" eaLnBrk="1" fontAlgn="auto" latinLnBrk="0" hangingPunct="1">
              <a:lnSpc>
                <a:spcPct val="100000"/>
              </a:lnSpc>
              <a:spcBef>
                <a:spcPct val="20000"/>
              </a:spcBef>
              <a:spcAft>
                <a:spcPts val="0"/>
              </a:spcAft>
              <a:buClr>
                <a:srgbClr val="917EAE"/>
              </a:buClr>
              <a:buSzTx/>
              <a:buFont typeface="Arial"/>
              <a:buChar char="•"/>
              <a:tabLst/>
              <a:defRPr lang="en-US" kern="1200" spc="-50">
                <a:solidFill>
                  <a:schemeClr val="tx1"/>
                </a:solidFill>
                <a:latin typeface="+mn-lt"/>
                <a:ea typeface="+mn-ea"/>
                <a:cs typeface="+mn-cs"/>
              </a:defRPr>
            </a:lvl1pPr>
            <a:lvl2pPr marL="403225" marR="0" indent="-228600" algn="l" defTabSz="457200" rtl="0" eaLnBrk="1" fontAlgn="auto" latinLnBrk="0" hangingPunct="1">
              <a:lnSpc>
                <a:spcPct val="100000"/>
              </a:lnSpc>
              <a:spcBef>
                <a:spcPct val="20000"/>
              </a:spcBef>
              <a:spcAft>
                <a:spcPts val="0"/>
              </a:spcAft>
              <a:buClrTx/>
              <a:buSzTx/>
              <a:buFont typeface="Lucida Grande"/>
              <a:buChar char="-"/>
              <a:tabLst/>
              <a:defRPr lang="en-US" kern="1200" spc="-50">
                <a:solidFill>
                  <a:schemeClr val="tx1"/>
                </a:solidFill>
                <a:latin typeface="+mn-lt"/>
                <a:ea typeface="+mn-ea"/>
                <a:cs typeface="+mn-cs"/>
              </a:defRPr>
            </a:lvl2pPr>
            <a:lvl3pPr marL="630238" marR="0" indent="-174625" algn="l" defTabSz="457200" rtl="0" eaLnBrk="1" fontAlgn="auto" latinLnBrk="0" hangingPunct="1">
              <a:lnSpc>
                <a:spcPct val="100000"/>
              </a:lnSpc>
              <a:spcBef>
                <a:spcPct val="20000"/>
              </a:spcBef>
              <a:spcAft>
                <a:spcPts val="0"/>
              </a:spcAft>
              <a:buClrTx/>
              <a:buSzTx/>
              <a:buFont typeface="Arial"/>
              <a:buChar char="•"/>
              <a:tabLst/>
              <a:defRPr lang="en-US" sz="1400" kern="1200" spc="-50">
                <a:solidFill>
                  <a:schemeClr val="tx1"/>
                </a:solidFill>
                <a:latin typeface="+mn-lt"/>
                <a:ea typeface="+mn-ea"/>
                <a:cs typeface="+mn-cs"/>
              </a:defRPr>
            </a:lvl3pPr>
            <a:lvl4pPr marL="796925" marR="0" indent="-166688" algn="l" defTabSz="457200" rtl="0" eaLnBrk="1" fontAlgn="auto" latinLnBrk="0" hangingPunct="1">
              <a:lnSpc>
                <a:spcPct val="100000"/>
              </a:lnSpc>
              <a:spcBef>
                <a:spcPct val="20000"/>
              </a:spcBef>
              <a:spcAft>
                <a:spcPts val="0"/>
              </a:spcAft>
              <a:buClrTx/>
              <a:buSzTx/>
              <a:buFont typeface="Arial"/>
              <a:buChar char="•"/>
              <a:tabLst/>
              <a:defRPr lang="en-US" sz="1400" kern="1200" spc="-50">
                <a:solidFill>
                  <a:schemeClr val="tx1"/>
                </a:solidFill>
                <a:latin typeface="+mn-lt"/>
                <a:ea typeface="+mn-ea"/>
                <a:cs typeface="+mn-cs"/>
              </a:defRPr>
            </a:lvl4pPr>
            <a:lvl5pPr marL="971550" marR="0" indent="-174625" algn="l" defTabSz="457200" rtl="0" eaLnBrk="1" fontAlgn="auto" latinLnBrk="0" hangingPunct="1">
              <a:lnSpc>
                <a:spcPct val="100000"/>
              </a:lnSpc>
              <a:spcBef>
                <a:spcPct val="20000"/>
              </a:spcBef>
              <a:spcAft>
                <a:spcPts val="0"/>
              </a:spcAft>
              <a:buClrTx/>
              <a:buSzTx/>
              <a:buFont typeface="Arial"/>
              <a:buChar char="•"/>
              <a:tabLst/>
              <a:defRPr lang="en-US" sz="1400" kern="1200" spc="-5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b="1" dirty="0">
                <a:solidFill>
                  <a:srgbClr val="54585A"/>
                </a:solidFill>
              </a:rPr>
              <a:t>Explain the purpose </a:t>
            </a:r>
            <a:r>
              <a:rPr lang="en-US" sz="1400" dirty="0">
                <a:solidFill>
                  <a:srgbClr val="54585A"/>
                </a:solidFill>
              </a:rPr>
              <a:t>– in the </a:t>
            </a:r>
            <a:r>
              <a:rPr lang="en-US" sz="1400" b="1" dirty="0">
                <a:solidFill>
                  <a:srgbClr val="54585A"/>
                </a:solidFill>
              </a:rPr>
              <a:t>consent</a:t>
            </a:r>
            <a:r>
              <a:rPr lang="en-US" sz="1400" dirty="0">
                <a:solidFill>
                  <a:srgbClr val="54585A"/>
                </a:solidFill>
              </a:rPr>
              <a:t> or in </a:t>
            </a:r>
            <a:r>
              <a:rPr lang="en-US" sz="1400" b="1" dirty="0">
                <a:solidFill>
                  <a:srgbClr val="54585A"/>
                </a:solidFill>
              </a:rPr>
              <a:t>instructions for survey.</a:t>
            </a:r>
            <a:endParaRPr lang="en-US" sz="1400" b="1" dirty="0">
              <a:solidFill>
                <a:srgbClr val="54585A"/>
              </a:solidFill>
              <a:cs typeface="Calibri"/>
            </a:endParaRPr>
          </a:p>
          <a:p>
            <a:r>
              <a:rPr lang="en-US" sz="1400" dirty="0">
                <a:solidFill>
                  <a:srgbClr val="54585A"/>
                </a:solidFill>
              </a:rPr>
              <a:t>“</a:t>
            </a:r>
            <a:r>
              <a:rPr lang="en-US" sz="1400" i="1" dirty="0">
                <a:solidFill>
                  <a:srgbClr val="54585A"/>
                </a:solidFill>
              </a:rPr>
              <a:t>Collecting information on race and ethnicity helps us understand our study participants’ background. It will help people reading the study</a:t>
            </a:r>
            <a:r>
              <a:rPr lang="en-US" sz="1400" i="1" dirty="0">
                <a:solidFill>
                  <a:srgbClr val="54585A"/>
                </a:solidFill>
                <a:cs typeface="Calibri"/>
              </a:rPr>
              <a:t> </a:t>
            </a:r>
            <a:r>
              <a:rPr lang="en-US" sz="1400" i="1" dirty="0">
                <a:solidFill>
                  <a:srgbClr val="54585A"/>
                </a:solidFill>
              </a:rPr>
              <a:t>results understand whether the study may or may not apply to them or their patients.” </a:t>
            </a:r>
            <a:endParaRPr lang="en-US" sz="1400" dirty="0">
              <a:solidFill>
                <a:srgbClr val="54585A"/>
              </a:solidFill>
              <a:cs typeface="Calibri"/>
            </a:endParaRPr>
          </a:p>
          <a:p>
            <a:endParaRPr lang="en-US" sz="1400" dirty="0">
              <a:solidFill>
                <a:srgbClr val="54585A"/>
              </a:solidFill>
              <a:cs typeface="Calibri"/>
            </a:endParaRPr>
          </a:p>
          <a:p>
            <a:endParaRPr lang="en-US" sz="1400" dirty="0">
              <a:solidFill>
                <a:srgbClr val="54585A"/>
              </a:solidFill>
            </a:endParaRPr>
          </a:p>
          <a:p>
            <a:r>
              <a:rPr lang="en-US" sz="1400" dirty="0">
                <a:solidFill>
                  <a:srgbClr val="54585A"/>
                </a:solidFill>
              </a:rPr>
              <a:t>Allow participants </a:t>
            </a:r>
            <a:endParaRPr lang="en-US" sz="1400" dirty="0">
              <a:solidFill>
                <a:srgbClr val="54585A"/>
              </a:solidFill>
              <a:cs typeface="Calibri"/>
            </a:endParaRPr>
          </a:p>
          <a:p>
            <a:pPr lvl="1"/>
            <a:r>
              <a:rPr lang="en-US" sz="1400" dirty="0">
                <a:solidFill>
                  <a:srgbClr val="54585A"/>
                </a:solidFill>
              </a:rPr>
              <a:t>to select “</a:t>
            </a:r>
            <a:r>
              <a:rPr lang="en-US" sz="1400" b="1" dirty="0">
                <a:solidFill>
                  <a:srgbClr val="54585A"/>
                </a:solidFill>
              </a:rPr>
              <a:t>choose not to answer</a:t>
            </a:r>
            <a:r>
              <a:rPr lang="en-US" sz="1400" dirty="0">
                <a:solidFill>
                  <a:srgbClr val="54585A"/>
                </a:solidFill>
              </a:rPr>
              <a:t>” for these questions (preferred) </a:t>
            </a:r>
            <a:r>
              <a:rPr lang="en-US" sz="1400" b="1" dirty="0">
                <a:solidFill>
                  <a:srgbClr val="54585A"/>
                </a:solidFill>
              </a:rPr>
              <a:t>or</a:t>
            </a:r>
            <a:r>
              <a:rPr lang="en-US" sz="1400" dirty="0">
                <a:solidFill>
                  <a:srgbClr val="54585A"/>
                </a:solidFill>
              </a:rPr>
              <a:t> </a:t>
            </a:r>
            <a:endParaRPr lang="en-US" sz="1400" dirty="0">
              <a:solidFill>
                <a:srgbClr val="54585A"/>
              </a:solidFill>
              <a:cs typeface="Calibri"/>
            </a:endParaRPr>
          </a:p>
          <a:p>
            <a:pPr lvl="1"/>
            <a:r>
              <a:rPr lang="en-US" sz="1400" dirty="0">
                <a:solidFill>
                  <a:srgbClr val="54585A"/>
                </a:solidFill>
              </a:rPr>
              <a:t>to </a:t>
            </a:r>
            <a:r>
              <a:rPr lang="en-US" sz="1400" b="1" dirty="0">
                <a:solidFill>
                  <a:srgbClr val="54585A"/>
                </a:solidFill>
              </a:rPr>
              <a:t>skip the question(s)</a:t>
            </a:r>
            <a:r>
              <a:rPr lang="en-US" sz="1400" dirty="0">
                <a:solidFill>
                  <a:srgbClr val="54585A"/>
                </a:solidFill>
              </a:rPr>
              <a:t> altogether.</a:t>
            </a:r>
            <a:r>
              <a:rPr lang="en-US" sz="1800" dirty="0">
                <a:solidFill>
                  <a:srgbClr val="54585A"/>
                </a:solidFill>
              </a:rPr>
              <a:t> </a:t>
            </a:r>
            <a:r>
              <a:rPr lang="en-US" dirty="0"/>
              <a:t> </a:t>
            </a:r>
            <a:endParaRPr lang="en-US" dirty="0">
              <a:cs typeface="Calibri"/>
            </a:endParaRPr>
          </a:p>
        </p:txBody>
      </p:sp>
      <p:sp>
        <p:nvSpPr>
          <p:cNvPr id="11" name="TextBox 10">
            <a:extLst>
              <a:ext uri="{FF2B5EF4-FFF2-40B4-BE49-F238E27FC236}">
                <a16:creationId xmlns:a16="http://schemas.microsoft.com/office/drawing/2014/main" id="{384FA638-5041-FF74-5340-74E4E7DC3AE3}"/>
              </a:ext>
            </a:extLst>
          </p:cNvPr>
          <p:cNvSpPr txBox="1"/>
          <p:nvPr/>
        </p:nvSpPr>
        <p:spPr>
          <a:xfrm>
            <a:off x="4682532" y="94266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u="sng" dirty="0">
                <a:solidFill>
                  <a:srgbClr val="7030A0"/>
                </a:solidFill>
              </a:rPr>
              <a:t>Recommendation</a:t>
            </a:r>
            <a:endParaRPr lang="en-US" sz="1800" b="1" u="sng" dirty="0">
              <a:cs typeface="Calibri"/>
            </a:endParaRPr>
          </a:p>
        </p:txBody>
      </p:sp>
      <p:sp>
        <p:nvSpPr>
          <p:cNvPr id="12" name="TextBox 11">
            <a:extLst>
              <a:ext uri="{FF2B5EF4-FFF2-40B4-BE49-F238E27FC236}">
                <a16:creationId xmlns:a16="http://schemas.microsoft.com/office/drawing/2014/main" id="{74A2C31F-FF3B-1244-9CE4-9BD589253555}"/>
              </a:ext>
            </a:extLst>
          </p:cNvPr>
          <p:cNvSpPr txBox="1"/>
          <p:nvPr/>
        </p:nvSpPr>
        <p:spPr>
          <a:xfrm>
            <a:off x="491728" y="944166"/>
            <a:ext cx="3386137" cy="3770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50" b="1" u="sng" dirty="0">
                <a:solidFill>
                  <a:srgbClr val="7030A0"/>
                </a:solidFill>
              </a:rPr>
              <a:t>Possible participant perspective</a:t>
            </a:r>
            <a:endParaRPr lang="en-US" b="1" u="sng">
              <a:solidFill>
                <a:srgbClr val="7030A0"/>
              </a:solidFill>
              <a:cs typeface="Calibri"/>
            </a:endParaRPr>
          </a:p>
        </p:txBody>
      </p:sp>
      <p:sp>
        <p:nvSpPr>
          <p:cNvPr id="13" name="TextBox 12">
            <a:extLst>
              <a:ext uri="{FF2B5EF4-FFF2-40B4-BE49-F238E27FC236}">
                <a16:creationId xmlns:a16="http://schemas.microsoft.com/office/drawing/2014/main" id="{E0B9949B-495C-F811-D519-2898E83314F8}"/>
              </a:ext>
            </a:extLst>
          </p:cNvPr>
          <p:cNvSpPr txBox="1"/>
          <p:nvPr/>
        </p:nvSpPr>
        <p:spPr>
          <a:xfrm>
            <a:off x="277415" y="1247775"/>
            <a:ext cx="37611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solidFill>
                  <a:srgbClr val="54585A"/>
                </a:solidFill>
              </a:rPr>
              <a:t>“Why do you need this information?”</a:t>
            </a:r>
            <a:endParaRPr lang="en-US" b="1" dirty="0"/>
          </a:p>
        </p:txBody>
      </p:sp>
      <p:sp>
        <p:nvSpPr>
          <p:cNvPr id="14" name="TextBox 13">
            <a:extLst>
              <a:ext uri="{FF2B5EF4-FFF2-40B4-BE49-F238E27FC236}">
                <a16:creationId xmlns:a16="http://schemas.microsoft.com/office/drawing/2014/main" id="{25A111CC-9255-9E39-7797-E3B71696CD94}"/>
              </a:ext>
            </a:extLst>
          </p:cNvPr>
          <p:cNvSpPr txBox="1"/>
          <p:nvPr/>
        </p:nvSpPr>
        <p:spPr>
          <a:xfrm>
            <a:off x="366712" y="3355182"/>
            <a:ext cx="3368278" cy="640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54585A"/>
                </a:solidFill>
              </a:rPr>
              <a:t>“</a:t>
            </a:r>
            <a:r>
              <a:rPr lang="en-US" sz="1800" b="1" dirty="0">
                <a:solidFill>
                  <a:srgbClr val="54585A"/>
                </a:solidFill>
              </a:rPr>
              <a:t>I would prefer not to give you this information</a:t>
            </a:r>
            <a:r>
              <a:rPr lang="en-US" sz="1800" dirty="0">
                <a:solidFill>
                  <a:srgbClr val="54585A"/>
                </a:solidFill>
              </a:rPr>
              <a:t>.”</a:t>
            </a:r>
            <a:endParaRPr lang="en-US" dirty="0"/>
          </a:p>
        </p:txBody>
      </p:sp>
    </p:spTree>
    <p:extLst>
      <p:ext uri="{BB962C8B-B14F-4D97-AF65-F5344CB8AC3E}">
        <p14:creationId xmlns:p14="http://schemas.microsoft.com/office/powerpoint/2010/main" val="67950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p:bldP spid="14" grpId="0" uiExpan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2E86-BB31-D046-86DD-E16E8539A200}"/>
              </a:ext>
            </a:extLst>
          </p:cNvPr>
          <p:cNvSpPr>
            <a:spLocks noGrp="1"/>
          </p:cNvSpPr>
          <p:nvPr>
            <p:ph type="title"/>
          </p:nvPr>
        </p:nvSpPr>
        <p:spPr>
          <a:xfrm>
            <a:off x="2208710" y="0"/>
            <a:ext cx="7080069" cy="809897"/>
          </a:xfrm>
        </p:spPr>
        <p:txBody>
          <a:bodyPr/>
          <a:lstStyle/>
          <a:p>
            <a:r>
              <a:rPr lang="en-US" b="0" i="0">
                <a:effectLst/>
                <a:latin typeface="Calibri" panose="020F0502020204030204" pitchFamily="34" charset="0"/>
              </a:rPr>
              <a:t>Introduction to Speakers</a:t>
            </a:r>
            <a:endParaRPr lang="en-US"/>
          </a:p>
        </p:txBody>
      </p:sp>
      <p:sp>
        <p:nvSpPr>
          <p:cNvPr id="3" name="Content Placeholder 2">
            <a:extLst>
              <a:ext uri="{FF2B5EF4-FFF2-40B4-BE49-F238E27FC236}">
                <a16:creationId xmlns:a16="http://schemas.microsoft.com/office/drawing/2014/main" id="{971937E8-057A-A745-8F59-9C17775DF102}"/>
              </a:ext>
            </a:extLst>
          </p:cNvPr>
          <p:cNvSpPr>
            <a:spLocks noGrp="1"/>
          </p:cNvSpPr>
          <p:nvPr>
            <p:ph idx="1"/>
          </p:nvPr>
        </p:nvSpPr>
        <p:spPr>
          <a:xfrm>
            <a:off x="274967" y="1335059"/>
            <a:ext cx="6885570" cy="3616868"/>
          </a:xfrm>
        </p:spPr>
        <p:txBody>
          <a:bodyPr vert="horz" lIns="91440" tIns="45720" rIns="91440" bIns="45720" rtlCol="0" anchor="t">
            <a:normAutofit/>
          </a:bodyPr>
          <a:lstStyle/>
          <a:p>
            <a:pPr marL="0" indent="0" algn="l" rtl="0" fontAlgn="base">
              <a:buNone/>
            </a:pPr>
            <a:endParaRPr lang="en-US" sz="1200" b="0" i="0" dirty="0">
              <a:solidFill>
                <a:srgbClr val="54585A"/>
              </a:solidFill>
              <a:effectLst/>
              <a:latin typeface="Calibri"/>
              <a:cs typeface="Calibri"/>
            </a:endParaRPr>
          </a:p>
          <a:p>
            <a:pPr algn="l" rtl="0" fontAlgn="base">
              <a:buFont typeface="Arial" panose="020B0604020202020204" pitchFamily="34" charset="0"/>
              <a:buChar char="•"/>
            </a:pPr>
            <a:r>
              <a:rPr lang="en-US" b="0" i="0" u="none" strike="noStrike" dirty="0">
                <a:solidFill>
                  <a:srgbClr val="54585A"/>
                </a:solidFill>
                <a:effectLst/>
                <a:latin typeface="Calibri"/>
                <a:cs typeface="Calibri"/>
              </a:rPr>
              <a:t>Jody D Ciolino, PhD, Associate Professor, Northwestern University</a:t>
            </a:r>
            <a:r>
              <a:rPr lang="en-US" b="0" i="0" dirty="0">
                <a:solidFill>
                  <a:srgbClr val="54585A"/>
                </a:solidFill>
                <a:effectLst/>
                <a:latin typeface="Calibri"/>
                <a:cs typeface="Calibri"/>
              </a:rPr>
              <a:t>​</a:t>
            </a:r>
          </a:p>
          <a:p>
            <a:pPr marL="0" indent="0" algn="l" rtl="0" fontAlgn="base">
              <a:buNone/>
            </a:pPr>
            <a:r>
              <a:rPr lang="en-US" b="0" i="0" dirty="0">
                <a:solidFill>
                  <a:srgbClr val="54585A"/>
                </a:solidFill>
                <a:effectLst/>
                <a:latin typeface="Calibri"/>
                <a:cs typeface="Calibri"/>
              </a:rPr>
              <a:t>​</a:t>
            </a:r>
          </a:p>
          <a:p>
            <a:pPr fontAlgn="base"/>
            <a:r>
              <a:rPr lang="en-US" b="0" i="0" u="none" strike="noStrike" dirty="0">
                <a:solidFill>
                  <a:srgbClr val="54585A"/>
                </a:solidFill>
                <a:effectLst/>
                <a:latin typeface="Calibri"/>
                <a:cs typeface="Calibri"/>
              </a:rPr>
              <a:t>Shokoufeh </a:t>
            </a:r>
            <a:r>
              <a:rPr lang="en-US" b="0" i="0" u="none" strike="noStrike" dirty="0" err="1">
                <a:solidFill>
                  <a:srgbClr val="54585A"/>
                </a:solidFill>
                <a:effectLst/>
                <a:latin typeface="Calibri"/>
                <a:cs typeface="Calibri"/>
              </a:rPr>
              <a:t>Khalatbari</a:t>
            </a:r>
            <a:r>
              <a:rPr lang="en-US" b="0" i="0" u="none" strike="noStrike" dirty="0">
                <a:solidFill>
                  <a:srgbClr val="54585A"/>
                </a:solidFill>
                <a:effectLst/>
                <a:latin typeface="Calibri"/>
                <a:cs typeface="Calibri"/>
              </a:rPr>
              <a:t>, MS,</a:t>
            </a:r>
            <a:r>
              <a:rPr lang="en-US" dirty="0">
                <a:solidFill>
                  <a:srgbClr val="54585A"/>
                </a:solidFill>
                <a:latin typeface="Calibri"/>
                <a:cs typeface="Calibri"/>
              </a:rPr>
              <a:t> </a:t>
            </a:r>
            <a:r>
              <a:rPr lang="en-US" b="0" i="0" u="none" strike="noStrike" dirty="0">
                <a:solidFill>
                  <a:srgbClr val="54585A"/>
                </a:solidFill>
                <a:effectLst/>
                <a:latin typeface="Calibri"/>
                <a:cs typeface="Calibri"/>
              </a:rPr>
              <a:t>Manager, Biostatistics Program, Michigan</a:t>
            </a:r>
            <a:r>
              <a:rPr lang="en-US" dirty="0">
                <a:solidFill>
                  <a:srgbClr val="54585A"/>
                </a:solidFill>
                <a:latin typeface="Calibri"/>
                <a:cs typeface="Calibri"/>
              </a:rPr>
              <a:t> Institute for Clinical &amp; Health  Research  (MICHR),</a:t>
            </a:r>
            <a:r>
              <a:rPr lang="en-US" b="0" i="0" u="none" strike="noStrike" dirty="0">
                <a:solidFill>
                  <a:srgbClr val="54585A"/>
                </a:solidFill>
                <a:effectLst/>
                <a:latin typeface="Calibri"/>
                <a:cs typeface="Calibri"/>
              </a:rPr>
              <a:t> </a:t>
            </a:r>
            <a:r>
              <a:rPr lang="en-US" dirty="0">
                <a:solidFill>
                  <a:srgbClr val="54585A"/>
                </a:solidFill>
                <a:latin typeface="Calibri"/>
                <a:cs typeface="Calibri"/>
              </a:rPr>
              <a:t>University</a:t>
            </a:r>
            <a:r>
              <a:rPr lang="en-US" b="0" i="0" u="none" strike="noStrike" dirty="0">
                <a:solidFill>
                  <a:srgbClr val="54585A"/>
                </a:solidFill>
                <a:effectLst/>
                <a:latin typeface="Calibri"/>
                <a:cs typeface="Calibri"/>
              </a:rPr>
              <a:t> of Michigan</a:t>
            </a:r>
            <a:r>
              <a:rPr lang="en-US" dirty="0">
                <a:solidFill>
                  <a:srgbClr val="54585A"/>
                </a:solidFill>
                <a:latin typeface="Calibri"/>
                <a:cs typeface="Calibri"/>
              </a:rPr>
              <a:t> </a:t>
            </a:r>
            <a:endParaRPr lang="en-US" b="0" i="0" u="none" strike="noStrike" dirty="0">
              <a:solidFill>
                <a:srgbClr val="54585A"/>
              </a:solidFill>
              <a:effectLst/>
              <a:latin typeface="Calibri" panose="020F0502020204030204" pitchFamily="34" charset="0"/>
              <a:cs typeface="Calibri"/>
            </a:endParaRPr>
          </a:p>
          <a:p>
            <a:pPr marL="0" indent="0" algn="l" rtl="0" fontAlgn="base">
              <a:buNone/>
            </a:pPr>
            <a:r>
              <a:rPr lang="en-US" b="0" i="0" dirty="0">
                <a:solidFill>
                  <a:srgbClr val="54585A"/>
                </a:solidFill>
                <a:effectLst/>
                <a:latin typeface="Calibri"/>
                <a:cs typeface="Calibri"/>
              </a:rPr>
              <a:t>​</a:t>
            </a:r>
          </a:p>
          <a:p>
            <a:pPr algn="l" rtl="0" fontAlgn="base">
              <a:buFont typeface="Arial" panose="020B0604020202020204" pitchFamily="34" charset="0"/>
              <a:buChar char="•"/>
            </a:pPr>
            <a:r>
              <a:rPr lang="en-US" b="0" i="0" u="none" strike="noStrike" dirty="0">
                <a:solidFill>
                  <a:srgbClr val="54585A"/>
                </a:solidFill>
                <a:effectLst/>
                <a:latin typeface="Calibri"/>
                <a:cs typeface="Calibri"/>
              </a:rPr>
              <a:t>Sima Sharghi, PhD, Postdoctoral Research Fellow, University of Rochester Medical Center</a:t>
            </a:r>
            <a:r>
              <a:rPr lang="en-US" b="0" i="0" dirty="0">
                <a:solidFill>
                  <a:srgbClr val="54585A"/>
                </a:solidFill>
                <a:effectLst/>
                <a:latin typeface="Calibri"/>
                <a:cs typeface="Calibri"/>
              </a:rPr>
              <a:t>​</a:t>
            </a:r>
          </a:p>
          <a:p>
            <a:endParaRPr lang="en-US" dirty="0"/>
          </a:p>
        </p:txBody>
      </p:sp>
      <p:pic>
        <p:nvPicPr>
          <p:cNvPr id="5" name="Picture 4">
            <a:extLst>
              <a:ext uri="{FF2B5EF4-FFF2-40B4-BE49-F238E27FC236}">
                <a16:creationId xmlns:a16="http://schemas.microsoft.com/office/drawing/2014/main" id="{10B6630D-6580-BEC7-2F11-F60C7C6C05AC}"/>
              </a:ext>
            </a:extLst>
          </p:cNvPr>
          <p:cNvPicPr>
            <a:picLocks noChangeAspect="1"/>
          </p:cNvPicPr>
          <p:nvPr/>
        </p:nvPicPr>
        <p:blipFill>
          <a:blip r:embed="rId3"/>
          <a:stretch>
            <a:fillRect/>
          </a:stretch>
        </p:blipFill>
        <p:spPr>
          <a:xfrm>
            <a:off x="7741601" y="924339"/>
            <a:ext cx="999268" cy="1233413"/>
          </a:xfrm>
          <a:prstGeom prst="rect">
            <a:avLst/>
          </a:prstGeom>
        </p:spPr>
      </p:pic>
      <p:pic>
        <p:nvPicPr>
          <p:cNvPr id="6" name="Picture 6" descr="A picture containing person, wearing, shirt, posing&#10;&#10;Description automatically generated">
            <a:extLst>
              <a:ext uri="{FF2B5EF4-FFF2-40B4-BE49-F238E27FC236}">
                <a16:creationId xmlns:a16="http://schemas.microsoft.com/office/drawing/2014/main" id="{43B28E29-93C4-96DD-35E9-5E12EC664315}"/>
              </a:ext>
            </a:extLst>
          </p:cNvPr>
          <p:cNvPicPr>
            <a:picLocks noChangeAspect="1"/>
          </p:cNvPicPr>
          <p:nvPr/>
        </p:nvPicPr>
        <p:blipFill rotWithShape="1">
          <a:blip r:embed="rId4"/>
          <a:srcRect r="-2413" b="25539"/>
          <a:stretch/>
        </p:blipFill>
        <p:spPr>
          <a:xfrm>
            <a:off x="7742331" y="3609943"/>
            <a:ext cx="994118" cy="1401236"/>
          </a:xfrm>
          <a:prstGeom prst="rect">
            <a:avLst/>
          </a:prstGeom>
        </p:spPr>
      </p:pic>
      <p:pic>
        <p:nvPicPr>
          <p:cNvPr id="7" name="Picture 7">
            <a:extLst>
              <a:ext uri="{FF2B5EF4-FFF2-40B4-BE49-F238E27FC236}">
                <a16:creationId xmlns:a16="http://schemas.microsoft.com/office/drawing/2014/main" id="{71BAAB79-07C9-D66B-DA1E-B26DEB1CE757}"/>
              </a:ext>
            </a:extLst>
          </p:cNvPr>
          <p:cNvPicPr>
            <a:picLocks noChangeAspect="1"/>
          </p:cNvPicPr>
          <p:nvPr/>
        </p:nvPicPr>
        <p:blipFill>
          <a:blip r:embed="rId5"/>
          <a:stretch>
            <a:fillRect/>
          </a:stretch>
        </p:blipFill>
        <p:spPr>
          <a:xfrm>
            <a:off x="7689440" y="2281171"/>
            <a:ext cx="1047138" cy="1152656"/>
          </a:xfrm>
          <a:prstGeom prst="rect">
            <a:avLst/>
          </a:prstGeom>
        </p:spPr>
      </p:pic>
    </p:spTree>
    <p:extLst>
      <p:ext uri="{BB962C8B-B14F-4D97-AF65-F5344CB8AC3E}">
        <p14:creationId xmlns:p14="http://schemas.microsoft.com/office/powerpoint/2010/main" val="1727928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2BBB6A-DB71-5132-96E2-EFD795657518}"/>
              </a:ext>
            </a:extLst>
          </p:cNvPr>
          <p:cNvSpPr>
            <a:spLocks noGrp="1"/>
          </p:cNvSpPr>
          <p:nvPr>
            <p:ph type="title"/>
          </p:nvPr>
        </p:nvSpPr>
        <p:spPr>
          <a:xfrm>
            <a:off x="274967" y="18843"/>
            <a:ext cx="7080069" cy="809897"/>
          </a:xfrm>
        </p:spPr>
        <p:txBody>
          <a:bodyPr>
            <a:normAutofit/>
          </a:bodyPr>
          <a:lstStyle/>
          <a:p>
            <a:r>
              <a:rPr lang="en-US" sz="2400"/>
              <a:t>From the participant perspective…</a:t>
            </a:r>
            <a:br>
              <a:rPr lang="en-US"/>
            </a:br>
            <a:r>
              <a:rPr lang="en-US" sz="2000" b="0" i="0" dirty="0">
                <a:solidFill>
                  <a:srgbClr val="7030A0"/>
                </a:solidFill>
                <a:effectLst/>
                <a:latin typeface="Calibri"/>
                <a:cs typeface="Calibri"/>
              </a:rPr>
              <a:t>This setup may be confusing</a:t>
            </a:r>
            <a:endParaRPr lang="en-US" sz="2000" dirty="0">
              <a:solidFill>
                <a:srgbClr val="7030A0"/>
              </a:solidFill>
              <a:latin typeface="Calibri"/>
              <a:cs typeface="Calibri"/>
            </a:endParaRPr>
          </a:p>
        </p:txBody>
      </p:sp>
      <p:pic>
        <p:nvPicPr>
          <p:cNvPr id="2" name="Picture 1" descr="Icon&#10;&#10;Description automatically generated">
            <a:extLst>
              <a:ext uri="{FF2B5EF4-FFF2-40B4-BE49-F238E27FC236}">
                <a16:creationId xmlns:a16="http://schemas.microsoft.com/office/drawing/2014/main" id="{3EA466F1-6494-780C-1B1B-936F0656AC1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574704" y="19575"/>
            <a:ext cx="1353861" cy="1327073"/>
          </a:xfrm>
          <a:prstGeom prst="rect">
            <a:avLst/>
          </a:prstGeom>
        </p:spPr>
      </p:pic>
      <p:sp>
        <p:nvSpPr>
          <p:cNvPr id="6" name="TextBox 5">
            <a:extLst>
              <a:ext uri="{FF2B5EF4-FFF2-40B4-BE49-F238E27FC236}">
                <a16:creationId xmlns:a16="http://schemas.microsoft.com/office/drawing/2014/main" id="{B62B3E68-8B33-375C-9223-610A45B827EB}"/>
              </a:ext>
            </a:extLst>
          </p:cNvPr>
          <p:cNvSpPr txBox="1"/>
          <p:nvPr/>
        </p:nvSpPr>
        <p:spPr>
          <a:xfrm>
            <a:off x="277415" y="1325164"/>
            <a:ext cx="371355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54585A"/>
                </a:solidFill>
                <a:cs typeface="Arial"/>
              </a:rPr>
              <a:t>“I identify with many of these options; it seems silly to make me choose just one.”​</a:t>
            </a:r>
            <a:endParaRPr lang="en-US" dirty="0"/>
          </a:p>
          <a:p>
            <a:r>
              <a:rPr lang="en-US" sz="1800" dirty="0">
                <a:solidFill>
                  <a:srgbClr val="54585A"/>
                </a:solidFill>
                <a:cs typeface="Arial"/>
              </a:rPr>
              <a:t>​</a:t>
            </a:r>
          </a:p>
          <a:p>
            <a:r>
              <a:rPr lang="en-US" sz="1800" dirty="0">
                <a:solidFill>
                  <a:srgbClr val="54585A"/>
                </a:solidFill>
                <a:cs typeface="Arial"/>
              </a:rPr>
              <a:t>“I don’t know how to answer this. I am not sure what this means.”​</a:t>
            </a:r>
          </a:p>
          <a:p>
            <a:r>
              <a:rPr lang="en-US" sz="1800" dirty="0">
                <a:solidFill>
                  <a:srgbClr val="54585A"/>
                </a:solidFill>
                <a:cs typeface="Arial"/>
              </a:rPr>
              <a:t>​</a:t>
            </a:r>
          </a:p>
          <a:p>
            <a:r>
              <a:rPr lang="en-US" sz="1800" dirty="0">
                <a:solidFill>
                  <a:srgbClr val="54585A"/>
                </a:solidFill>
                <a:cs typeface="Arial"/>
              </a:rPr>
              <a:t>“None of these options really apply to me.”</a:t>
            </a:r>
          </a:p>
        </p:txBody>
      </p:sp>
      <p:sp>
        <p:nvSpPr>
          <p:cNvPr id="9" name="TextBox 8">
            <a:extLst>
              <a:ext uri="{FF2B5EF4-FFF2-40B4-BE49-F238E27FC236}">
                <a16:creationId xmlns:a16="http://schemas.microsoft.com/office/drawing/2014/main" id="{9E9DDBB6-4C1D-164A-15D6-40451224392F}"/>
              </a:ext>
            </a:extLst>
          </p:cNvPr>
          <p:cNvSpPr txBox="1"/>
          <p:nvPr/>
        </p:nvSpPr>
        <p:spPr>
          <a:xfrm>
            <a:off x="432197" y="920353"/>
            <a:ext cx="3386137" cy="3770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50" b="1" u="sng" dirty="0">
                <a:solidFill>
                  <a:srgbClr val="7030A0"/>
                </a:solidFill>
              </a:rPr>
              <a:t>Possible participant perspective</a:t>
            </a:r>
            <a:endParaRPr lang="en-US" b="1" u="sng" dirty="0">
              <a:solidFill>
                <a:srgbClr val="7030A0"/>
              </a:solidFill>
            </a:endParaRPr>
          </a:p>
        </p:txBody>
      </p:sp>
      <p:sp>
        <p:nvSpPr>
          <p:cNvPr id="11" name="TextBox 10">
            <a:extLst>
              <a:ext uri="{FF2B5EF4-FFF2-40B4-BE49-F238E27FC236}">
                <a16:creationId xmlns:a16="http://schemas.microsoft.com/office/drawing/2014/main" id="{E00B8725-9767-D92A-46E6-70308C126D54}"/>
              </a:ext>
            </a:extLst>
          </p:cNvPr>
          <p:cNvSpPr txBox="1"/>
          <p:nvPr/>
        </p:nvSpPr>
        <p:spPr>
          <a:xfrm>
            <a:off x="4634907" y="91884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u="sng" dirty="0">
                <a:solidFill>
                  <a:srgbClr val="7030A0"/>
                </a:solidFill>
              </a:rPr>
              <a:t>Recommendation</a:t>
            </a:r>
            <a:endParaRPr lang="en-US" sz="1800" b="1" u="sng" dirty="0"/>
          </a:p>
        </p:txBody>
      </p:sp>
      <p:sp>
        <p:nvSpPr>
          <p:cNvPr id="12" name="TextBox 11">
            <a:extLst>
              <a:ext uri="{FF2B5EF4-FFF2-40B4-BE49-F238E27FC236}">
                <a16:creationId xmlns:a16="http://schemas.microsoft.com/office/drawing/2014/main" id="{BDCD1C13-E3E7-19EB-CA5D-C6F05855CAD0}"/>
              </a:ext>
            </a:extLst>
          </p:cNvPr>
          <p:cNvSpPr txBox="1"/>
          <p:nvPr/>
        </p:nvSpPr>
        <p:spPr>
          <a:xfrm>
            <a:off x="4417814" y="1209081"/>
            <a:ext cx="4174924"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rgbClr val="54585A"/>
                </a:solidFill>
                <a:cs typeface="Arial"/>
              </a:rPr>
              <a:t>A</a:t>
            </a:r>
            <a:r>
              <a:rPr lang="en-US" sz="1600" dirty="0">
                <a:solidFill>
                  <a:srgbClr val="54585A"/>
                </a:solidFill>
                <a:cs typeface="Arial"/>
              </a:rPr>
              <a:t>llow participants to </a:t>
            </a:r>
            <a:r>
              <a:rPr lang="en-US" sz="1600" b="1" dirty="0">
                <a:solidFill>
                  <a:srgbClr val="54585A"/>
                </a:solidFill>
                <a:cs typeface="Arial"/>
              </a:rPr>
              <a:t>“select all that apply.”</a:t>
            </a:r>
            <a:r>
              <a:rPr lang="en-US" sz="1600" dirty="0">
                <a:solidFill>
                  <a:srgbClr val="54585A"/>
                </a:solidFill>
                <a:cs typeface="Arial"/>
              </a:rPr>
              <a:t>​</a:t>
            </a:r>
            <a:endParaRPr lang="en-US" sz="1600" dirty="0">
              <a:cs typeface="Calibri"/>
            </a:endParaRPr>
          </a:p>
          <a:p>
            <a:r>
              <a:rPr lang="en-US" sz="1600" dirty="0">
                <a:solidFill>
                  <a:srgbClr val="54585A"/>
                </a:solidFill>
                <a:cs typeface="Arial"/>
              </a:rPr>
              <a:t>​</a:t>
            </a:r>
          </a:p>
          <a:p>
            <a:r>
              <a:rPr lang="en-US" sz="1600" dirty="0">
                <a:solidFill>
                  <a:srgbClr val="54585A"/>
                </a:solidFill>
                <a:cs typeface="Arial"/>
              </a:rPr>
              <a:t>​</a:t>
            </a:r>
          </a:p>
          <a:p>
            <a:endParaRPr lang="en-US" sz="1600" dirty="0">
              <a:solidFill>
                <a:srgbClr val="54585A"/>
              </a:solidFill>
              <a:cs typeface="Arial"/>
            </a:endParaRPr>
          </a:p>
          <a:p>
            <a:endParaRPr lang="en-US" sz="1600" dirty="0">
              <a:solidFill>
                <a:srgbClr val="54585A"/>
              </a:solidFill>
              <a:cs typeface="Arial"/>
            </a:endParaRPr>
          </a:p>
          <a:p>
            <a:r>
              <a:rPr lang="en-US" sz="1600" dirty="0">
                <a:solidFill>
                  <a:srgbClr val="54585A"/>
                </a:solidFill>
                <a:cs typeface="Arial"/>
              </a:rPr>
              <a:t>Allow for an “</a:t>
            </a:r>
            <a:r>
              <a:rPr lang="en-US" sz="1600" b="1" dirty="0">
                <a:solidFill>
                  <a:srgbClr val="54585A"/>
                </a:solidFill>
                <a:cs typeface="Arial"/>
              </a:rPr>
              <a:t>unsure</a:t>
            </a:r>
            <a:r>
              <a:rPr lang="en-US" sz="1600" dirty="0">
                <a:solidFill>
                  <a:srgbClr val="54585A"/>
                </a:solidFill>
                <a:cs typeface="Arial"/>
              </a:rPr>
              <a:t>” option.​</a:t>
            </a:r>
          </a:p>
          <a:p>
            <a:r>
              <a:rPr lang="en-US" sz="1600" dirty="0">
                <a:solidFill>
                  <a:srgbClr val="54585A"/>
                </a:solidFill>
                <a:cs typeface="Arial"/>
              </a:rPr>
              <a:t>​​</a:t>
            </a:r>
          </a:p>
          <a:p>
            <a:endParaRPr lang="en-US" sz="1600" dirty="0">
              <a:solidFill>
                <a:srgbClr val="54585A"/>
              </a:solidFill>
              <a:cs typeface="Arial"/>
            </a:endParaRPr>
          </a:p>
          <a:p>
            <a:r>
              <a:rPr lang="en-US" sz="1600" dirty="0">
                <a:solidFill>
                  <a:srgbClr val="54585A"/>
                </a:solidFill>
                <a:cs typeface="Arial"/>
              </a:rPr>
              <a:t>Allow an “</a:t>
            </a:r>
            <a:r>
              <a:rPr lang="en-US" sz="1600" b="1" dirty="0">
                <a:solidFill>
                  <a:srgbClr val="54585A"/>
                </a:solidFill>
                <a:cs typeface="Arial"/>
              </a:rPr>
              <a:t>other</a:t>
            </a:r>
            <a:r>
              <a:rPr lang="en-US" sz="1600" dirty="0">
                <a:solidFill>
                  <a:srgbClr val="54585A"/>
                </a:solidFill>
                <a:cs typeface="Arial"/>
              </a:rPr>
              <a:t>” option or “some other race or ethnicity”.​</a:t>
            </a:r>
          </a:p>
          <a:p>
            <a:pPr lvl="1"/>
            <a:r>
              <a:rPr lang="en-US" sz="1600" dirty="0">
                <a:solidFill>
                  <a:srgbClr val="54585A"/>
                </a:solidFill>
                <a:cs typeface="Calibri"/>
              </a:rPr>
              <a:t>– </a:t>
            </a:r>
            <a:r>
              <a:rPr lang="en-US" sz="1600" dirty="0">
                <a:solidFill>
                  <a:srgbClr val="54585A"/>
                </a:solidFill>
                <a:cs typeface="Arial"/>
              </a:rPr>
              <a:t>Consider: If “other”, specify. ​</a:t>
            </a:r>
            <a:endParaRPr lang="en-US" sz="1600" dirty="0">
              <a:cs typeface="Calibri"/>
            </a:endParaRPr>
          </a:p>
          <a:p>
            <a:pPr lvl="1"/>
            <a:r>
              <a:rPr lang="en-US" sz="1600" dirty="0">
                <a:solidFill>
                  <a:srgbClr val="54585A"/>
                </a:solidFill>
                <a:cs typeface="Arial"/>
              </a:rPr>
              <a:t>Note – this may provide inconsistencies with data entry and open up opportunity for error, but may be worth the effort here.</a:t>
            </a:r>
          </a:p>
        </p:txBody>
      </p:sp>
    </p:spTree>
    <p:extLst>
      <p:ext uri="{BB962C8B-B14F-4D97-AF65-F5344CB8AC3E}">
        <p14:creationId xmlns:p14="http://schemas.microsoft.com/office/powerpoint/2010/main" val="191796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2BBB6A-DB71-5132-96E2-EFD795657518}"/>
              </a:ext>
            </a:extLst>
          </p:cNvPr>
          <p:cNvSpPr>
            <a:spLocks noGrp="1"/>
          </p:cNvSpPr>
          <p:nvPr>
            <p:ph type="title"/>
          </p:nvPr>
        </p:nvSpPr>
        <p:spPr>
          <a:xfrm>
            <a:off x="269014" y="23762"/>
            <a:ext cx="7080069" cy="809897"/>
          </a:xfrm>
        </p:spPr>
        <p:txBody>
          <a:bodyPr>
            <a:normAutofit/>
          </a:bodyPr>
          <a:lstStyle/>
          <a:p>
            <a:r>
              <a:rPr lang="en-US" sz="2400" dirty="0"/>
              <a:t>From the participant perspective…</a:t>
            </a:r>
            <a:br>
              <a:rPr lang="en-US" dirty="0"/>
            </a:br>
            <a:r>
              <a:rPr lang="en-US" sz="2000" b="0" i="0" dirty="0">
                <a:solidFill>
                  <a:srgbClr val="7030A0"/>
                </a:solidFill>
                <a:effectLst/>
                <a:latin typeface="Calibri"/>
                <a:cs typeface="Calibri"/>
              </a:rPr>
              <a:t>This setup may be confusing </a:t>
            </a:r>
            <a:endParaRPr lang="en-US" sz="2000" dirty="0">
              <a:solidFill>
                <a:srgbClr val="7030A0"/>
              </a:solidFill>
              <a:latin typeface="Calibri"/>
              <a:cs typeface="Calibri"/>
            </a:endParaRPr>
          </a:p>
        </p:txBody>
      </p:sp>
      <p:pic>
        <p:nvPicPr>
          <p:cNvPr id="2" name="Picture 1" descr="Icon&#10;&#10;Description automatically generated">
            <a:extLst>
              <a:ext uri="{FF2B5EF4-FFF2-40B4-BE49-F238E27FC236}">
                <a16:creationId xmlns:a16="http://schemas.microsoft.com/office/drawing/2014/main" id="{FD69F216-7DF4-3086-7A5A-9CCAF6A06DC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27381" y="195232"/>
            <a:ext cx="1273106" cy="1273106"/>
          </a:xfrm>
          <a:prstGeom prst="rect">
            <a:avLst/>
          </a:prstGeom>
        </p:spPr>
      </p:pic>
      <p:sp>
        <p:nvSpPr>
          <p:cNvPr id="5" name="Content Placeholder 4">
            <a:extLst>
              <a:ext uri="{FF2B5EF4-FFF2-40B4-BE49-F238E27FC236}">
                <a16:creationId xmlns:a16="http://schemas.microsoft.com/office/drawing/2014/main" id="{3222B0C2-ACA2-32AD-EC4C-A5B3D8CF29E3}"/>
              </a:ext>
            </a:extLst>
          </p:cNvPr>
          <p:cNvSpPr>
            <a:spLocks noGrp="1"/>
          </p:cNvSpPr>
          <p:nvPr>
            <p:ph idx="1"/>
          </p:nvPr>
        </p:nvSpPr>
        <p:spPr>
          <a:xfrm>
            <a:off x="322591" y="1331604"/>
            <a:ext cx="3321193" cy="3550577"/>
          </a:xfrm>
        </p:spPr>
        <p:txBody>
          <a:bodyPr vert="horz" lIns="91440" tIns="45720" rIns="91440" bIns="45720" rtlCol="0" anchor="t">
            <a:normAutofit fontScale="92500" lnSpcReduction="20000"/>
          </a:bodyPr>
          <a:lstStyle/>
          <a:p>
            <a:pPr marL="0" indent="0">
              <a:lnSpc>
                <a:spcPct val="100000"/>
              </a:lnSpc>
              <a:spcBef>
                <a:spcPct val="20000"/>
              </a:spcBef>
              <a:buNone/>
            </a:pPr>
            <a:r>
              <a:rPr lang="en-US" sz="1800" dirty="0">
                <a:solidFill>
                  <a:srgbClr val="54585A"/>
                </a:solidFill>
                <a:cs typeface="Calibri"/>
              </a:rPr>
              <a:t>“What is the difference between race and ethnicity? They seem to be asking the same thing from my perspective.”</a:t>
            </a:r>
          </a:p>
          <a:p>
            <a:pPr marL="0" indent="0">
              <a:lnSpc>
                <a:spcPct val="100000"/>
              </a:lnSpc>
              <a:spcBef>
                <a:spcPct val="20000"/>
              </a:spcBef>
              <a:buNone/>
            </a:pPr>
            <a:endParaRPr lang="en-US" sz="1800" dirty="0">
              <a:solidFill>
                <a:srgbClr val="54585A"/>
              </a:solidFill>
              <a:cs typeface="Calibri"/>
            </a:endParaRPr>
          </a:p>
          <a:p>
            <a:pPr marL="0" indent="0">
              <a:lnSpc>
                <a:spcPct val="100000"/>
              </a:lnSpc>
              <a:spcBef>
                <a:spcPct val="20000"/>
              </a:spcBef>
              <a:buNone/>
            </a:pPr>
            <a:endParaRPr lang="en-US" sz="1800" dirty="0">
              <a:solidFill>
                <a:srgbClr val="54585A"/>
              </a:solidFill>
              <a:cs typeface="Calibri"/>
            </a:endParaRPr>
          </a:p>
          <a:p>
            <a:pPr marL="0" indent="0">
              <a:lnSpc>
                <a:spcPct val="100000"/>
              </a:lnSpc>
              <a:spcBef>
                <a:spcPct val="20000"/>
              </a:spcBef>
              <a:buNone/>
            </a:pPr>
            <a:endParaRPr lang="en-US" sz="1800" dirty="0">
              <a:solidFill>
                <a:srgbClr val="54585A"/>
              </a:solidFill>
              <a:cs typeface="Calibri"/>
            </a:endParaRPr>
          </a:p>
          <a:p>
            <a:pPr marL="0" indent="0">
              <a:lnSpc>
                <a:spcPct val="100000"/>
              </a:lnSpc>
              <a:spcBef>
                <a:spcPct val="20000"/>
              </a:spcBef>
              <a:buNone/>
            </a:pPr>
            <a:endParaRPr lang="en-US" sz="1800" dirty="0">
              <a:solidFill>
                <a:srgbClr val="54585A"/>
              </a:solidFill>
              <a:cs typeface="Calibri"/>
            </a:endParaRPr>
          </a:p>
          <a:p>
            <a:pPr marL="0" indent="0">
              <a:lnSpc>
                <a:spcPct val="100000"/>
              </a:lnSpc>
              <a:spcBef>
                <a:spcPct val="20000"/>
              </a:spcBef>
              <a:buNone/>
            </a:pPr>
            <a:r>
              <a:rPr lang="en-US" sz="1800" dirty="0">
                <a:solidFill>
                  <a:srgbClr val="54585A"/>
                </a:solidFill>
                <a:cs typeface="Calibri"/>
              </a:rPr>
              <a:t>“These categories feel very general. How can you group people of Indian, Chinese, Japanese, Korean, Thai, Indonesian [and many other] descent into </a:t>
            </a:r>
            <a:r>
              <a:rPr lang="en-US" sz="1800" u="sng" dirty="0">
                <a:solidFill>
                  <a:srgbClr val="54585A"/>
                </a:solidFill>
                <a:cs typeface="Calibri"/>
              </a:rPr>
              <a:t>just one broad category</a:t>
            </a:r>
            <a:r>
              <a:rPr lang="en-US" sz="1800" dirty="0">
                <a:solidFill>
                  <a:srgbClr val="54585A"/>
                </a:solidFill>
                <a:cs typeface="Calibri"/>
              </a:rPr>
              <a:t>?”</a:t>
            </a:r>
            <a:endParaRPr lang="en-US" dirty="0">
              <a:cs typeface="Calibri" panose="020F0502020204030204"/>
            </a:endParaRPr>
          </a:p>
        </p:txBody>
      </p:sp>
      <p:sp>
        <p:nvSpPr>
          <p:cNvPr id="8" name="TextBox 7">
            <a:extLst>
              <a:ext uri="{FF2B5EF4-FFF2-40B4-BE49-F238E27FC236}">
                <a16:creationId xmlns:a16="http://schemas.microsoft.com/office/drawing/2014/main" id="{CB7E3AE3-DEE9-185D-A80E-C280C5F3BA36}"/>
              </a:ext>
            </a:extLst>
          </p:cNvPr>
          <p:cNvSpPr txBox="1"/>
          <p:nvPr/>
        </p:nvSpPr>
        <p:spPr>
          <a:xfrm>
            <a:off x="342900" y="908447"/>
            <a:ext cx="3284934" cy="3770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50" b="1" u="sng" dirty="0">
                <a:solidFill>
                  <a:srgbClr val="7030A0"/>
                </a:solidFill>
              </a:rPr>
              <a:t>Possible participant perspective</a:t>
            </a:r>
            <a:endParaRPr lang="en-US" b="1" u="sng" dirty="0"/>
          </a:p>
        </p:txBody>
      </p:sp>
      <p:sp>
        <p:nvSpPr>
          <p:cNvPr id="9" name="TextBox 8">
            <a:extLst>
              <a:ext uri="{FF2B5EF4-FFF2-40B4-BE49-F238E27FC236}">
                <a16:creationId xmlns:a16="http://schemas.microsoft.com/office/drawing/2014/main" id="{36A7FD84-2CFF-8FBF-E779-EF63A6112CD6}"/>
              </a:ext>
            </a:extLst>
          </p:cNvPr>
          <p:cNvSpPr txBox="1"/>
          <p:nvPr/>
        </p:nvSpPr>
        <p:spPr>
          <a:xfrm>
            <a:off x="4373165" y="890588"/>
            <a:ext cx="2743200" cy="3770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50" b="1" u="sng" dirty="0">
                <a:solidFill>
                  <a:srgbClr val="7030A0"/>
                </a:solidFill>
              </a:rPr>
              <a:t>Recommendation </a:t>
            </a:r>
            <a:endParaRPr lang="en-US" b="1" u="sng">
              <a:solidFill>
                <a:srgbClr val="150E1B"/>
              </a:solidFill>
              <a:cs typeface="Calibri"/>
            </a:endParaRPr>
          </a:p>
        </p:txBody>
      </p:sp>
      <p:sp>
        <p:nvSpPr>
          <p:cNvPr id="10" name="TextBox 9">
            <a:extLst>
              <a:ext uri="{FF2B5EF4-FFF2-40B4-BE49-F238E27FC236}">
                <a16:creationId xmlns:a16="http://schemas.microsoft.com/office/drawing/2014/main" id="{2427D182-86B1-5F79-DF7F-657115DD05C7}"/>
              </a:ext>
            </a:extLst>
          </p:cNvPr>
          <p:cNvSpPr txBox="1"/>
          <p:nvPr/>
        </p:nvSpPr>
        <p:spPr>
          <a:xfrm>
            <a:off x="4218385" y="1256704"/>
            <a:ext cx="382666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54585A"/>
                </a:solidFill>
                <a:cs typeface="Calibri"/>
              </a:rPr>
              <a:t>– </a:t>
            </a:r>
            <a:r>
              <a:rPr lang="en-US" sz="1400" dirty="0">
                <a:solidFill>
                  <a:srgbClr val="54585A"/>
                </a:solidFill>
                <a:cs typeface="Arial"/>
              </a:rPr>
              <a:t>Consider whether is it necessary to break the two constructs apart – you could consider capturing together in one field/set of fields. ​</a:t>
            </a:r>
            <a:endParaRPr lang="en-US" sz="1400" dirty="0">
              <a:cs typeface="Calibri"/>
            </a:endParaRPr>
          </a:p>
          <a:p>
            <a:r>
              <a:rPr lang="en-US" sz="1400" dirty="0">
                <a:solidFill>
                  <a:srgbClr val="54585A"/>
                </a:solidFill>
                <a:cs typeface="Calibri"/>
              </a:rPr>
              <a:t>– </a:t>
            </a:r>
            <a:r>
              <a:rPr lang="en-US" sz="1400" dirty="0">
                <a:solidFill>
                  <a:srgbClr val="54585A"/>
                </a:solidFill>
                <a:cs typeface="Arial"/>
              </a:rPr>
              <a:t>Ask a question that does not specifically state “ethnicity” in the label…”</a:t>
            </a:r>
            <a:r>
              <a:rPr lang="en-US" sz="1400" i="1" dirty="0">
                <a:solidFill>
                  <a:srgbClr val="54585A"/>
                </a:solidFill>
                <a:cs typeface="Arial"/>
              </a:rPr>
              <a:t>Do you consider yourself Hispanic?”</a:t>
            </a:r>
            <a:r>
              <a:rPr lang="en-US" sz="1400" dirty="0">
                <a:solidFill>
                  <a:srgbClr val="54585A"/>
                </a:solidFill>
                <a:cs typeface="Arial"/>
              </a:rPr>
              <a:t>​</a:t>
            </a:r>
            <a:endParaRPr lang="en-US" dirty="0"/>
          </a:p>
          <a:p>
            <a:r>
              <a:rPr lang="en-US" sz="1400" dirty="0">
                <a:solidFill>
                  <a:srgbClr val="54585A"/>
                </a:solidFill>
                <a:cs typeface="Arial"/>
              </a:rPr>
              <a:t>​</a:t>
            </a:r>
          </a:p>
          <a:p>
            <a:endParaRPr lang="en-US" sz="1400" dirty="0">
              <a:solidFill>
                <a:srgbClr val="54585A"/>
              </a:solidFill>
              <a:cs typeface="Arial"/>
            </a:endParaRPr>
          </a:p>
          <a:p>
            <a:endParaRPr lang="en-US" sz="1400" dirty="0">
              <a:solidFill>
                <a:srgbClr val="54585A"/>
              </a:solidFill>
              <a:cs typeface="Arial"/>
            </a:endParaRPr>
          </a:p>
          <a:p>
            <a:r>
              <a:rPr lang="en-US" sz="1400" dirty="0">
                <a:solidFill>
                  <a:srgbClr val="54585A"/>
                </a:solidFill>
                <a:cs typeface="Calibri"/>
              </a:rPr>
              <a:t>– </a:t>
            </a:r>
            <a:r>
              <a:rPr lang="en-US" sz="1400" dirty="0">
                <a:solidFill>
                  <a:srgbClr val="54585A"/>
                </a:solidFill>
                <a:cs typeface="Arial"/>
              </a:rPr>
              <a:t>Consider </a:t>
            </a:r>
            <a:r>
              <a:rPr lang="en-US" sz="1400" b="1" dirty="0">
                <a:solidFill>
                  <a:srgbClr val="54585A"/>
                </a:solidFill>
                <a:cs typeface="Arial"/>
              </a:rPr>
              <a:t>capturing data on a more granular level </a:t>
            </a:r>
            <a:endParaRPr lang="en-US" dirty="0">
              <a:cs typeface="Calibri"/>
            </a:endParaRPr>
          </a:p>
          <a:p>
            <a:r>
              <a:rPr lang="en-US" sz="1400" dirty="0">
                <a:solidFill>
                  <a:srgbClr val="54585A"/>
                </a:solidFill>
                <a:cs typeface="Arial"/>
              </a:rPr>
              <a:t>– you can always collapse into larger, “required” categories after the fact. This is </a:t>
            </a:r>
            <a:r>
              <a:rPr lang="en-US" sz="1400" b="1" dirty="0">
                <a:solidFill>
                  <a:srgbClr val="54585A"/>
                </a:solidFill>
                <a:cs typeface="Arial"/>
              </a:rPr>
              <a:t>preferred over risking participant difficulty </a:t>
            </a:r>
            <a:r>
              <a:rPr lang="en-US" sz="1400" dirty="0">
                <a:solidFill>
                  <a:srgbClr val="54585A"/>
                </a:solidFill>
                <a:cs typeface="Arial"/>
              </a:rPr>
              <a:t>with answering these questions. </a:t>
            </a:r>
            <a:endParaRPr lang="en-US" dirty="0"/>
          </a:p>
          <a:p>
            <a:endParaRPr lang="en-US" sz="1400" dirty="0">
              <a:solidFill>
                <a:srgbClr val="54585A"/>
              </a:solidFill>
              <a:cs typeface="Arial"/>
            </a:endParaRPr>
          </a:p>
        </p:txBody>
      </p:sp>
    </p:spTree>
    <p:extLst>
      <p:ext uri="{BB962C8B-B14F-4D97-AF65-F5344CB8AC3E}">
        <p14:creationId xmlns:p14="http://schemas.microsoft.com/office/powerpoint/2010/main" val="9158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BDEC89-7BAB-09D3-52F1-416CCC50299B}"/>
              </a:ext>
            </a:extLst>
          </p:cNvPr>
          <p:cNvSpPr>
            <a:spLocks noGrp="1"/>
          </p:cNvSpPr>
          <p:nvPr>
            <p:ph type="title"/>
          </p:nvPr>
        </p:nvSpPr>
        <p:spPr/>
        <p:txBody>
          <a:bodyPr>
            <a:normAutofit/>
          </a:bodyPr>
          <a:lstStyle/>
          <a:p>
            <a:r>
              <a:rPr lang="en-US" sz="2400"/>
              <a:t>Other options for data collection…</a:t>
            </a:r>
            <a:br>
              <a:rPr lang="en-US"/>
            </a:br>
            <a:r>
              <a:rPr lang="en-US" sz="2000" b="0" i="0">
                <a:solidFill>
                  <a:srgbClr val="7030A0"/>
                </a:solidFill>
                <a:effectLst/>
                <a:latin typeface="Calibri" panose="020F0502020204030204" pitchFamily="34" charset="0"/>
              </a:rPr>
              <a:t>Example CRFs / Data Collection Tools</a:t>
            </a:r>
            <a:endParaRPr lang="en-US" sz="2000">
              <a:solidFill>
                <a:srgbClr val="7030A0"/>
              </a:solidFill>
            </a:endParaRPr>
          </a:p>
        </p:txBody>
      </p:sp>
      <p:pic>
        <p:nvPicPr>
          <p:cNvPr id="10242" name="Picture 2">
            <a:extLst>
              <a:ext uri="{FF2B5EF4-FFF2-40B4-BE49-F238E27FC236}">
                <a16:creationId xmlns:a16="http://schemas.microsoft.com/office/drawing/2014/main" id="{1048D6A8-417C-11C3-2941-5C6E1A9B433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4638" y="1145639"/>
            <a:ext cx="8602662" cy="3196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970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72F768-C736-DABA-7193-E0928EF7F9FA}"/>
              </a:ext>
            </a:extLst>
          </p:cNvPr>
          <p:cNvSpPr>
            <a:spLocks noGrp="1"/>
          </p:cNvSpPr>
          <p:nvPr>
            <p:ph type="title"/>
          </p:nvPr>
        </p:nvSpPr>
        <p:spPr/>
        <p:txBody>
          <a:bodyPr>
            <a:normAutofit/>
          </a:bodyPr>
          <a:lstStyle/>
          <a:p>
            <a:r>
              <a:rPr lang="en-US" sz="2400"/>
              <a:t>Other options for data collection…</a:t>
            </a:r>
            <a:br>
              <a:rPr lang="en-US" sz="2800"/>
            </a:br>
            <a:r>
              <a:rPr lang="en-US" sz="1800" b="0" i="0">
                <a:solidFill>
                  <a:srgbClr val="7030A0"/>
                </a:solidFill>
                <a:effectLst/>
                <a:latin typeface="Calibri" panose="020F0502020204030204" pitchFamily="34" charset="0"/>
              </a:rPr>
              <a:t>Example CRFs / Data Collection Tools</a:t>
            </a:r>
            <a:endParaRPr lang="en-US" sz="1800">
              <a:solidFill>
                <a:srgbClr val="7030A0"/>
              </a:solidFill>
            </a:endParaRPr>
          </a:p>
        </p:txBody>
      </p:sp>
      <p:pic>
        <p:nvPicPr>
          <p:cNvPr id="12290" name="Picture 2">
            <a:extLst>
              <a:ext uri="{FF2B5EF4-FFF2-40B4-BE49-F238E27FC236}">
                <a16:creationId xmlns:a16="http://schemas.microsoft.com/office/drawing/2014/main" id="{B9A6B40D-42D6-A8AA-2244-98D215D5C51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1885" y="1049338"/>
            <a:ext cx="5877567" cy="359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258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7793B1-ABB2-7B0F-D1D4-C902615D7BBC}"/>
              </a:ext>
            </a:extLst>
          </p:cNvPr>
          <p:cNvSpPr>
            <a:spLocks noGrp="1"/>
          </p:cNvSpPr>
          <p:nvPr>
            <p:ph type="title"/>
          </p:nvPr>
        </p:nvSpPr>
        <p:spPr>
          <a:xfrm>
            <a:off x="274965" y="0"/>
            <a:ext cx="7080069" cy="809897"/>
          </a:xfrm>
        </p:spPr>
        <p:txBody>
          <a:bodyPr>
            <a:normAutofit/>
          </a:bodyPr>
          <a:lstStyle/>
          <a:p>
            <a:r>
              <a:rPr lang="en-US" sz="2400"/>
              <a:t>Other options for data collection…</a:t>
            </a:r>
            <a:br>
              <a:rPr lang="en-US" sz="3200"/>
            </a:br>
            <a:r>
              <a:rPr lang="en-US" sz="2000" b="0" i="0">
                <a:solidFill>
                  <a:srgbClr val="7030A0"/>
                </a:solidFill>
                <a:effectLst/>
                <a:latin typeface="Calibri" panose="020F0502020204030204" pitchFamily="34" charset="0"/>
              </a:rPr>
              <a:t>Example CRFs / Data Collection Tools</a:t>
            </a:r>
            <a:endParaRPr lang="en-US" sz="2000">
              <a:solidFill>
                <a:srgbClr val="7030A0"/>
              </a:solidFill>
            </a:endParaRPr>
          </a:p>
        </p:txBody>
      </p:sp>
      <p:pic>
        <p:nvPicPr>
          <p:cNvPr id="13314" name="Picture 2">
            <a:extLst>
              <a:ext uri="{FF2B5EF4-FFF2-40B4-BE49-F238E27FC236}">
                <a16:creationId xmlns:a16="http://schemas.microsoft.com/office/drawing/2014/main" id="{33184906-D16E-92B6-247F-754F53C4191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74942" y="737200"/>
            <a:ext cx="5574509" cy="394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482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33222F-5DC0-D275-3A69-3EA99D45E768}"/>
              </a:ext>
            </a:extLst>
          </p:cNvPr>
          <p:cNvSpPr>
            <a:spLocks noGrp="1"/>
          </p:cNvSpPr>
          <p:nvPr>
            <p:ph idx="1"/>
          </p:nvPr>
        </p:nvSpPr>
        <p:spPr>
          <a:xfrm>
            <a:off x="275272" y="1163219"/>
            <a:ext cx="5940041" cy="3511551"/>
          </a:xfrm>
        </p:spPr>
        <p:txBody>
          <a:bodyPr vert="horz" lIns="91440" tIns="45720" rIns="91440" bIns="45720" rtlCol="0" anchor="t">
            <a:normAutofit/>
          </a:bodyPr>
          <a:lstStyle/>
          <a:p>
            <a:pPr marL="0" indent="0">
              <a:buNone/>
            </a:pPr>
            <a:r>
              <a:rPr lang="en-US" sz="1600" b="1" dirty="0"/>
              <a:t>Initial Proposal for Revising the Federal Race and Ethnicity Standards: </a:t>
            </a:r>
          </a:p>
          <a:p>
            <a:pPr marL="0" indent="0">
              <a:buNone/>
            </a:pPr>
            <a:endParaRPr lang="en-US" sz="1600" dirty="0"/>
          </a:p>
          <a:p>
            <a:r>
              <a:rPr lang="en-US" sz="1400" b="0" i="0" dirty="0">
                <a:solidFill>
                  <a:srgbClr val="0A2458"/>
                </a:solidFill>
                <a:effectLst/>
                <a:latin typeface="MercurySSm-Book-Pro_Web"/>
              </a:rPr>
              <a:t>Collecting race and ethnicity together with a single question;</a:t>
            </a:r>
          </a:p>
          <a:p>
            <a:r>
              <a:rPr lang="en-US" sz="1400" b="0" i="0" dirty="0">
                <a:solidFill>
                  <a:srgbClr val="0A2458"/>
                </a:solidFill>
                <a:effectLst/>
                <a:latin typeface="MercurySSm-Book-Pro_Web"/>
              </a:rPr>
              <a:t>Adding a response category for Middle Eastern and North African, separate and distinct from the “White” category; and</a:t>
            </a:r>
          </a:p>
          <a:p>
            <a:r>
              <a:rPr lang="en-US" sz="1400" dirty="0">
                <a:solidFill>
                  <a:srgbClr val="0A2458"/>
                </a:solidFill>
                <a:latin typeface="MercurySSm-Book-Pro_Web"/>
              </a:rPr>
              <a:t>Updating Statistical Policy Directive (SPD) No 15’s terminology, definitions, and question wording</a:t>
            </a:r>
          </a:p>
          <a:p>
            <a:endParaRPr lang="en-US" sz="1400" dirty="0">
              <a:solidFill>
                <a:srgbClr val="0A2458"/>
              </a:solidFill>
              <a:latin typeface="MercurySSm-Book-Pro_Web"/>
            </a:endParaRPr>
          </a:p>
          <a:p>
            <a:pPr marL="0" indent="0">
              <a:buNone/>
            </a:pPr>
            <a:r>
              <a:rPr lang="en-US" sz="1400" dirty="0">
                <a:solidFill>
                  <a:srgbClr val="0A2458"/>
                </a:solidFill>
                <a:latin typeface="MercurySSm-Book-Pro_Web"/>
              </a:rPr>
              <a:t>Comments may be provided by </a:t>
            </a:r>
            <a:r>
              <a:rPr lang="en-US" sz="1400" b="1" dirty="0">
                <a:solidFill>
                  <a:srgbClr val="0A2458"/>
                </a:solidFill>
                <a:latin typeface="MercurySSm-Book-Pro_Web"/>
              </a:rPr>
              <a:t>04/27/2023</a:t>
            </a:r>
            <a:r>
              <a:rPr lang="en-US" sz="1400" dirty="0">
                <a:solidFill>
                  <a:srgbClr val="0A2458"/>
                </a:solidFill>
                <a:latin typeface="MercurySSm-Book-Pro_Web"/>
              </a:rPr>
              <a:t>: </a:t>
            </a:r>
            <a:r>
              <a:rPr lang="en-US" sz="1400" b="1" dirty="0">
                <a:ea typeface="+mn-lt"/>
                <a:cs typeface="+mn-lt"/>
                <a:hlinkClick r:id="rId3"/>
              </a:rPr>
              <a:t>spd15revision.gov</a:t>
            </a:r>
            <a:endParaRPr lang="en-US" sz="1200" b="1" dirty="0">
              <a:solidFill>
                <a:srgbClr val="0A2458"/>
              </a:solidFill>
              <a:latin typeface="MercurySSm-Book-Pro_Web"/>
            </a:endParaRPr>
          </a:p>
          <a:p>
            <a:pPr marL="0" indent="0">
              <a:buNone/>
            </a:pPr>
            <a:endParaRPr lang="en-US" sz="18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endParaRPr>
          </a:p>
          <a:p>
            <a:pPr marL="0" indent="0">
              <a:buNone/>
            </a:pPr>
            <a:r>
              <a:rPr lang="en-US" sz="1100" b="1" u="sng" dirty="0">
                <a:solidFill>
                  <a:srgbClr val="0000FF"/>
                </a:solidFill>
                <a:effectLst/>
                <a:latin typeface="Calibri"/>
                <a:ea typeface="Calibri" panose="020F0502020204030204" pitchFamily="34" charset="0"/>
                <a:cs typeface="Times New Roman"/>
                <a:hlinkClick r:id="rId4"/>
              </a:rPr>
              <a:t>https://www.whitehouse.gov/omb/briefing-room/2023/01/26/initial-proposals-for-revising-the-federal-race-and-ethnicity-standards/</a:t>
            </a:r>
            <a:endParaRPr lang="en-US" sz="1400" b="1" dirty="0">
              <a:latin typeface="Calibri"/>
              <a:cs typeface="Times New Roman"/>
            </a:endParaRPr>
          </a:p>
        </p:txBody>
      </p:sp>
      <p:sp>
        <p:nvSpPr>
          <p:cNvPr id="3" name="Title 2">
            <a:extLst>
              <a:ext uri="{FF2B5EF4-FFF2-40B4-BE49-F238E27FC236}">
                <a16:creationId xmlns:a16="http://schemas.microsoft.com/office/drawing/2014/main" id="{8BAFC00A-3882-8C4A-4D38-EDD0A1D10CF2}"/>
              </a:ext>
            </a:extLst>
          </p:cNvPr>
          <p:cNvSpPr>
            <a:spLocks noGrp="1"/>
          </p:cNvSpPr>
          <p:nvPr>
            <p:ph type="title"/>
          </p:nvPr>
        </p:nvSpPr>
        <p:spPr/>
        <p:txBody>
          <a:bodyPr>
            <a:normAutofit/>
          </a:bodyPr>
          <a:lstStyle/>
          <a:p>
            <a:r>
              <a:rPr lang="en-US" sz="2400" dirty="0"/>
              <a:t>The White House: The office of Chief Statistician </a:t>
            </a:r>
          </a:p>
        </p:txBody>
      </p:sp>
      <p:pic>
        <p:nvPicPr>
          <p:cNvPr id="1026" name="Picture 2" descr="Interagency logos">
            <a:extLst>
              <a:ext uri="{FF2B5EF4-FFF2-40B4-BE49-F238E27FC236}">
                <a16:creationId xmlns:a16="http://schemas.microsoft.com/office/drawing/2014/main" id="{B3AB4BA4-FD4B-F865-7E3C-0ECE556756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0613" y="610770"/>
            <a:ext cx="3020037" cy="2957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41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327D01-4734-ADD6-7844-E7A53F5131FC}"/>
              </a:ext>
            </a:extLst>
          </p:cNvPr>
          <p:cNvSpPr>
            <a:spLocks noGrp="1"/>
          </p:cNvSpPr>
          <p:nvPr>
            <p:ph type="title"/>
          </p:nvPr>
        </p:nvSpPr>
        <p:spPr>
          <a:xfrm>
            <a:off x="267419" y="112175"/>
            <a:ext cx="8781331" cy="944650"/>
          </a:xfrm>
        </p:spPr>
        <p:txBody>
          <a:bodyPr>
            <a:normAutofit fontScale="90000"/>
          </a:bodyPr>
          <a:lstStyle/>
          <a:p>
            <a:r>
              <a:rPr lang="en-US" sz="2700"/>
              <a:t>Now let’s go back to capturing the data and focusing on sex and gender identity</a:t>
            </a:r>
            <a:br>
              <a:rPr lang="en-US"/>
            </a:br>
            <a:r>
              <a:rPr lang="en-US" sz="2200" b="0" i="0">
                <a:solidFill>
                  <a:srgbClr val="7030A0"/>
                </a:solidFill>
                <a:effectLst/>
                <a:latin typeface="Calibri" panose="020F0502020204030204" pitchFamily="34" charset="0"/>
              </a:rPr>
              <a:t>Assume for a moment the sole purpose = to describe </a:t>
            </a:r>
            <a:r>
              <a:rPr lang="en-US" b="0" i="0">
                <a:solidFill>
                  <a:srgbClr val="7030A0"/>
                </a:solidFill>
                <a:effectLst/>
                <a:latin typeface="Calibri" panose="020F0502020204030204" pitchFamily="34" charset="0"/>
              </a:rPr>
              <a:t>our sample</a:t>
            </a:r>
            <a:endParaRPr lang="en-US">
              <a:solidFill>
                <a:srgbClr val="7030A0"/>
              </a:solidFill>
            </a:endParaRPr>
          </a:p>
        </p:txBody>
      </p:sp>
      <p:sp>
        <p:nvSpPr>
          <p:cNvPr id="4" name="Content Placeholder 2">
            <a:extLst>
              <a:ext uri="{FF2B5EF4-FFF2-40B4-BE49-F238E27FC236}">
                <a16:creationId xmlns:a16="http://schemas.microsoft.com/office/drawing/2014/main" id="{A9A55ED8-0F21-016E-74F7-54309589B6B1}"/>
              </a:ext>
            </a:extLst>
          </p:cNvPr>
          <p:cNvSpPr>
            <a:spLocks noGrp="1"/>
          </p:cNvSpPr>
          <p:nvPr>
            <p:ph idx="1"/>
          </p:nvPr>
        </p:nvSpPr>
        <p:spPr>
          <a:xfrm>
            <a:off x="332922" y="1445573"/>
            <a:ext cx="4820908" cy="3448050"/>
          </a:xfrm>
          <a:prstGeom prst="rect">
            <a:avLst/>
          </a:prstGeom>
        </p:spPr>
        <p:txBody>
          <a:bodyPr vert="horz" lIns="0" tIns="0" rIns="91440" bIns="45720" rtlCol="0">
            <a:noAutofit/>
          </a:bodyPr>
          <a:lstStyle>
            <a:lvl1pPr marL="174625" marR="0" indent="-174625" algn="l" defTabSz="457200" rtl="0" eaLnBrk="1" fontAlgn="auto" latinLnBrk="0" hangingPunct="1">
              <a:lnSpc>
                <a:spcPct val="100000"/>
              </a:lnSpc>
              <a:spcBef>
                <a:spcPct val="20000"/>
              </a:spcBef>
              <a:spcAft>
                <a:spcPts val="0"/>
              </a:spcAft>
              <a:buClr>
                <a:srgbClr val="917EAE"/>
              </a:buClr>
              <a:buSzTx/>
              <a:buFont typeface="Arial"/>
              <a:buChar char="•"/>
              <a:tabLst/>
              <a:defRPr kern="1200" spc="-50">
                <a:solidFill>
                  <a:srgbClr val="54585A"/>
                </a:solidFill>
                <a:latin typeface="Calibri"/>
              </a:defRPr>
            </a:lvl1pPr>
            <a:lvl2pPr marL="403225" marR="0" indent="-228600" algn="l" defTabSz="457200" rtl="0" eaLnBrk="1" fontAlgn="auto" latinLnBrk="0" hangingPunct="1">
              <a:lnSpc>
                <a:spcPct val="100000"/>
              </a:lnSpc>
              <a:spcBef>
                <a:spcPct val="20000"/>
              </a:spcBef>
              <a:spcAft>
                <a:spcPts val="0"/>
              </a:spcAft>
              <a:buClrTx/>
              <a:buSzTx/>
              <a:buFont typeface="Lucida Grande"/>
              <a:buChar char="-"/>
              <a:tabLst/>
              <a:defRPr kern="1200" spc="-50">
                <a:solidFill>
                  <a:srgbClr val="54585A"/>
                </a:solidFill>
                <a:latin typeface="Calibri"/>
              </a:defRPr>
            </a:lvl2pPr>
            <a:lvl3pPr marL="630238" marR="0" indent="-174625" algn="l" defTabSz="457200" rtl="0" eaLnBrk="1" fontAlgn="auto" latinLnBrk="0" hangingPunct="1">
              <a:lnSpc>
                <a:spcPct val="100000"/>
              </a:lnSpc>
              <a:spcBef>
                <a:spcPct val="20000"/>
              </a:spcBef>
              <a:spcAft>
                <a:spcPts val="0"/>
              </a:spcAft>
              <a:buClrTx/>
              <a:buSzTx/>
              <a:buFont typeface="Arial"/>
              <a:buChar char="•"/>
              <a:tabLst/>
              <a:defRPr sz="1400" kern="1200" spc="-50">
                <a:solidFill>
                  <a:srgbClr val="54585A"/>
                </a:solidFill>
                <a:latin typeface="Calibri"/>
              </a:defRPr>
            </a:lvl3pPr>
            <a:lvl4pPr marL="796925" marR="0" indent="-166688" algn="l" defTabSz="457200" rtl="0" eaLnBrk="1" fontAlgn="auto" latinLnBrk="0" hangingPunct="1">
              <a:lnSpc>
                <a:spcPct val="100000"/>
              </a:lnSpc>
              <a:spcBef>
                <a:spcPct val="20000"/>
              </a:spcBef>
              <a:spcAft>
                <a:spcPts val="0"/>
              </a:spcAft>
              <a:buClrTx/>
              <a:buSzTx/>
              <a:buFont typeface="Arial"/>
              <a:buChar char="•"/>
              <a:tabLst/>
              <a:defRPr sz="1400" kern="1200" spc="-50">
                <a:solidFill>
                  <a:srgbClr val="54585A"/>
                </a:solidFill>
                <a:latin typeface="Calibri"/>
              </a:defRPr>
            </a:lvl4pPr>
            <a:lvl5pPr marL="971550" marR="0" indent="-174625" algn="l" defTabSz="457200" rtl="0" eaLnBrk="1" fontAlgn="auto" latinLnBrk="0" hangingPunct="1">
              <a:lnSpc>
                <a:spcPct val="100000"/>
              </a:lnSpc>
              <a:spcBef>
                <a:spcPct val="20000"/>
              </a:spcBef>
              <a:spcAft>
                <a:spcPts val="0"/>
              </a:spcAft>
              <a:buClrTx/>
              <a:buSzTx/>
              <a:buFont typeface="Arial"/>
              <a:buChar char="•"/>
              <a:tabLst/>
              <a:defRPr sz="1400" kern="1200" spc="-50">
                <a:solidFill>
                  <a:srgbClr val="54585A"/>
                </a:solidFill>
                <a:latin typeface="Calibri"/>
              </a:defRPr>
            </a:lvl5pPr>
            <a:lvl6pPr marL="2514600" indent="-228600" algn="l" defTabSz="914400" rtl="0" eaLnBrk="1" latinLnBrk="0" hangingPunct="1">
              <a:spcBef>
                <a:spcPct val="20000"/>
              </a:spcBef>
              <a:buFont typeface="Arial" pitchFamily="34" charset="0"/>
              <a:buChar char="•"/>
              <a:defRPr sz="2000" kern="1200">
                <a:solidFill>
                  <a:srgbClr val="54585A"/>
                </a:solidFill>
                <a:latin typeface="Calibri"/>
              </a:defRPr>
            </a:lvl6pPr>
            <a:lvl7pPr marL="2971800" indent="-228600" algn="l" defTabSz="914400" rtl="0" eaLnBrk="1" latinLnBrk="0" hangingPunct="1">
              <a:spcBef>
                <a:spcPct val="20000"/>
              </a:spcBef>
              <a:buFont typeface="Arial" pitchFamily="34" charset="0"/>
              <a:buChar char="•"/>
              <a:defRPr sz="2000" kern="1200">
                <a:solidFill>
                  <a:srgbClr val="54585A"/>
                </a:solidFill>
                <a:latin typeface="Calibri"/>
              </a:defRPr>
            </a:lvl7pPr>
            <a:lvl8pPr marL="3429000" indent="-228600" algn="l" defTabSz="914400" rtl="0" eaLnBrk="1" latinLnBrk="0" hangingPunct="1">
              <a:spcBef>
                <a:spcPct val="20000"/>
              </a:spcBef>
              <a:buFont typeface="Arial" pitchFamily="34" charset="0"/>
              <a:buChar char="•"/>
              <a:defRPr sz="2000" kern="1200">
                <a:solidFill>
                  <a:srgbClr val="54585A"/>
                </a:solidFill>
                <a:latin typeface="Calibri"/>
              </a:defRPr>
            </a:lvl8pPr>
            <a:lvl9pPr marL="3886200" indent="-228600" algn="l" defTabSz="914400" rtl="0" eaLnBrk="1" latinLnBrk="0" hangingPunct="1">
              <a:spcBef>
                <a:spcPct val="20000"/>
              </a:spcBef>
              <a:buFont typeface="Arial" pitchFamily="34" charset="0"/>
              <a:buChar char="•"/>
              <a:defRPr sz="2000" kern="1200">
                <a:solidFill>
                  <a:srgbClr val="54585A"/>
                </a:solidFill>
                <a:latin typeface="Calibri"/>
              </a:defRPr>
            </a:lvl9pPr>
          </a:lstStyle>
          <a:p>
            <a:r>
              <a:rPr lang="en-US">
                <a:solidFill>
                  <a:schemeClr val="tx1"/>
                </a:solidFill>
              </a:rPr>
              <a:t>If NIH-funded study, we can </a:t>
            </a:r>
            <a:r>
              <a:rPr lang="en-US" b="1" u="sng">
                <a:solidFill>
                  <a:schemeClr val="tx1"/>
                </a:solidFill>
              </a:rPr>
              <a:t>start</a:t>
            </a:r>
            <a:r>
              <a:rPr lang="en-US" i="1">
                <a:solidFill>
                  <a:schemeClr val="tx1"/>
                </a:solidFill>
              </a:rPr>
              <a:t> </a:t>
            </a:r>
            <a:r>
              <a:rPr lang="en-US">
                <a:solidFill>
                  <a:schemeClr val="tx1"/>
                </a:solidFill>
              </a:rPr>
              <a:t>here with the “sex as a biological variable” requirement </a:t>
            </a:r>
          </a:p>
          <a:p>
            <a:r>
              <a:rPr lang="en-US">
                <a:solidFill>
                  <a:schemeClr val="tx1"/>
                </a:solidFill>
              </a:rPr>
              <a:t>This often means: </a:t>
            </a:r>
          </a:p>
          <a:p>
            <a:pPr lvl="1"/>
            <a:r>
              <a:rPr lang="en-US">
                <a:solidFill>
                  <a:schemeClr val="tx1"/>
                </a:solidFill>
              </a:rPr>
              <a:t>Minimum requirement is biological sex as assigned at birth (most often: male or female)</a:t>
            </a:r>
          </a:p>
          <a:p>
            <a:pPr lvl="1"/>
            <a:r>
              <a:rPr lang="en-US">
                <a:solidFill>
                  <a:schemeClr val="tx1"/>
                </a:solidFill>
              </a:rPr>
              <a:t>Gender identity variable (the gender with which a person identifies (if any) may not be required, depending on the study purposes</a:t>
            </a:r>
          </a:p>
          <a:p>
            <a:endParaRPr lang="en-US"/>
          </a:p>
          <a:p>
            <a:endParaRPr lang="en-US"/>
          </a:p>
        </p:txBody>
      </p:sp>
      <p:pic>
        <p:nvPicPr>
          <p:cNvPr id="6" name="Picture 5">
            <a:extLst>
              <a:ext uri="{FF2B5EF4-FFF2-40B4-BE49-F238E27FC236}">
                <a16:creationId xmlns:a16="http://schemas.microsoft.com/office/drawing/2014/main" id="{C472C907-B9A5-A26B-EDDE-8518AEEB8619}"/>
              </a:ext>
            </a:extLst>
          </p:cNvPr>
          <p:cNvPicPr>
            <a:picLocks noChangeAspect="1"/>
          </p:cNvPicPr>
          <p:nvPr/>
        </p:nvPicPr>
        <p:blipFill rotWithShape="1">
          <a:blip r:embed="rId3"/>
          <a:srcRect l="788" r="5437"/>
          <a:stretch/>
        </p:blipFill>
        <p:spPr>
          <a:xfrm>
            <a:off x="5126913" y="1473313"/>
            <a:ext cx="4017087" cy="2422094"/>
          </a:xfrm>
          <a:prstGeom prst="rect">
            <a:avLst/>
          </a:prstGeom>
        </p:spPr>
      </p:pic>
    </p:spTree>
    <p:extLst>
      <p:ext uri="{BB962C8B-B14F-4D97-AF65-F5344CB8AC3E}">
        <p14:creationId xmlns:p14="http://schemas.microsoft.com/office/powerpoint/2010/main" val="388202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B8F9BD-D635-4317-BD38-1E47CCA3D0AD}"/>
              </a:ext>
            </a:extLst>
          </p:cNvPr>
          <p:cNvSpPr>
            <a:spLocks noGrp="1"/>
          </p:cNvSpPr>
          <p:nvPr>
            <p:ph type="title"/>
          </p:nvPr>
        </p:nvSpPr>
        <p:spPr>
          <a:xfrm>
            <a:off x="112690" y="13673"/>
            <a:ext cx="8918620" cy="591203"/>
          </a:xfrm>
        </p:spPr>
        <p:txBody>
          <a:bodyPr>
            <a:normAutofit fontScale="90000"/>
          </a:bodyPr>
          <a:lstStyle/>
          <a:p>
            <a:br>
              <a:rPr lang="en-US"/>
            </a:br>
            <a:br>
              <a:rPr lang="en-US"/>
            </a:br>
            <a:br>
              <a:rPr lang="en-US"/>
            </a:br>
            <a:r>
              <a:rPr lang="en-US" sz="2700"/>
              <a:t>Some example segments of data collection tools around sex / gender…</a:t>
            </a:r>
            <a:br>
              <a:rPr lang="en-US"/>
            </a:br>
            <a:br>
              <a:rPr lang="en-US"/>
            </a:br>
            <a:r>
              <a:rPr kumimoji="0" lang="en-US" sz="1300" b="0" i="0" u="none" strike="noStrike" kern="1200" cap="none" spc="0" normalizeH="0" baseline="0" noProof="0">
                <a:ln>
                  <a:noFill/>
                </a:ln>
                <a:solidFill>
                  <a:srgbClr val="7030A0"/>
                </a:solidFill>
                <a:effectLst/>
                <a:uLnTx/>
                <a:uFillTx/>
                <a:latin typeface="Calibri" panose="020F0502020204030204" pitchFamily="34" charset="0"/>
                <a:ea typeface="+mn-ea"/>
                <a:cs typeface="+mn-cs"/>
              </a:rPr>
              <a:t>It is imperative to know the distinction between the biological variable of </a:t>
            </a:r>
            <a:r>
              <a:rPr kumimoji="0" lang="en-US" sz="1300" b="1" i="0" u="sng" strike="noStrike" kern="1200" cap="none" spc="0" normalizeH="0" baseline="0" noProof="0">
                <a:ln>
                  <a:noFill/>
                </a:ln>
                <a:solidFill>
                  <a:srgbClr val="7030A0"/>
                </a:solidFill>
                <a:effectLst/>
                <a:uLnTx/>
                <a:uFillTx/>
                <a:latin typeface="Calibri" panose="020F0502020204030204" pitchFamily="34" charset="0"/>
                <a:ea typeface="+mn-ea"/>
                <a:cs typeface="+mn-cs"/>
              </a:rPr>
              <a:t>sex </a:t>
            </a:r>
            <a:r>
              <a:rPr kumimoji="0" lang="en-US" sz="1300" b="0" i="0" u="none" strike="noStrike" kern="1200" cap="none" spc="0" normalizeH="0" baseline="0" noProof="0">
                <a:ln>
                  <a:noFill/>
                </a:ln>
                <a:solidFill>
                  <a:srgbClr val="7030A0"/>
                </a:solidFill>
                <a:effectLst/>
                <a:uLnTx/>
                <a:uFillTx/>
                <a:latin typeface="Calibri" panose="020F0502020204030204" pitchFamily="34" charset="0"/>
                <a:ea typeface="+mn-ea"/>
                <a:cs typeface="+mn-cs"/>
              </a:rPr>
              <a:t>vs the identity variable </a:t>
            </a:r>
            <a:r>
              <a:rPr kumimoji="0" lang="en-US" sz="1300" b="1" i="0" u="sng" strike="noStrike" kern="1200" cap="none" spc="0" normalizeH="0" baseline="0" noProof="0">
                <a:ln>
                  <a:noFill/>
                </a:ln>
                <a:solidFill>
                  <a:srgbClr val="7030A0"/>
                </a:solidFill>
                <a:effectLst/>
                <a:uLnTx/>
                <a:uFillTx/>
                <a:latin typeface="Calibri" panose="020F0502020204030204" pitchFamily="34" charset="0"/>
                <a:ea typeface="+mn-ea"/>
                <a:cs typeface="+mn-cs"/>
              </a:rPr>
              <a:t>gender</a:t>
            </a:r>
            <a:br>
              <a:rPr kumimoji="0" lang="en-US" sz="1300" b="1" i="0" u="sng" strike="noStrike" kern="1200" cap="none" spc="0" normalizeH="0" baseline="0" noProof="0">
                <a:ln>
                  <a:noFill/>
                </a:ln>
                <a:solidFill>
                  <a:srgbClr val="7030A0"/>
                </a:solidFill>
                <a:effectLst/>
                <a:uLnTx/>
                <a:uFillTx/>
                <a:latin typeface="Calibri" panose="020F0502020204030204" pitchFamily="34" charset="0"/>
                <a:ea typeface="+mn-ea"/>
                <a:cs typeface="+mn-cs"/>
              </a:rPr>
            </a:br>
            <a:r>
              <a:rPr kumimoji="0" lang="en-US" sz="1300" b="1" i="0" u="none" strike="noStrike" kern="1200" cap="none" spc="0" normalizeH="0" baseline="0" noProof="0">
                <a:ln>
                  <a:noFill/>
                </a:ln>
                <a:solidFill>
                  <a:srgbClr val="7030A0"/>
                </a:solidFill>
                <a:effectLst/>
                <a:uLnTx/>
                <a:uFillTx/>
                <a:latin typeface="Calibri" panose="020F0502020204030204" pitchFamily="34" charset="0"/>
                <a:ea typeface="+mn-ea"/>
                <a:cs typeface="+mn-cs"/>
              </a:rPr>
              <a:t> </a:t>
            </a:r>
            <a:r>
              <a:rPr kumimoji="0" lang="en-US" sz="1300" b="0" i="0" u="none" strike="noStrike" kern="1200" cap="none" spc="0" normalizeH="0" baseline="0" noProof="0">
                <a:ln>
                  <a:noFill/>
                </a:ln>
                <a:solidFill>
                  <a:srgbClr val="7030A0"/>
                </a:solidFill>
                <a:effectLst/>
                <a:uLnTx/>
                <a:uFillTx/>
                <a:latin typeface="Calibri" panose="020F0502020204030204" pitchFamily="34" charset="0"/>
                <a:ea typeface="+mn-ea"/>
                <a:cs typeface="+mn-cs"/>
              </a:rPr>
              <a:t>(these may not always match one another – notion of ‘cis’ or ‘trans’ comes into play here)</a:t>
            </a:r>
            <a:br>
              <a:rPr lang="en-US"/>
            </a:br>
            <a:endParaRPr lang="en-US" sz="2000"/>
          </a:p>
        </p:txBody>
      </p:sp>
      <p:sp>
        <p:nvSpPr>
          <p:cNvPr id="6" name="TextBox 1">
            <a:extLst>
              <a:ext uri="{FF2B5EF4-FFF2-40B4-BE49-F238E27FC236}">
                <a16:creationId xmlns:a16="http://schemas.microsoft.com/office/drawing/2014/main" id="{8021017C-967C-C311-74D1-29A328138567}"/>
              </a:ext>
            </a:extLst>
          </p:cNvPr>
          <p:cNvSpPr txBox="1"/>
          <p:nvPr/>
        </p:nvSpPr>
        <p:spPr>
          <a:xfrm>
            <a:off x="393308" y="1266582"/>
            <a:ext cx="7092787" cy="210413"/>
          </a:xfrm>
          <a:prstGeom prst="rect">
            <a:avLst/>
          </a:prstGeom>
          <a:noFill/>
        </p:spPr>
        <p:txBody>
          <a:bodyPr wrap="square" lIns="0" tIns="0" rIns="0" bIns="0" rtlCol="0">
            <a:noAutofit/>
          </a:bodyPr>
          <a:lstStyle>
            <a:defPPr>
              <a:defRPr lang="en-US"/>
            </a:defPPr>
            <a:lvl1pPr marL="0" algn="l" defTabSz="457200" rtl="0" eaLnBrk="1" latinLnBrk="0" hangingPunct="1">
              <a:defRPr sz="1800" kern="1200">
                <a:solidFill>
                  <a:srgbClr val="54585A"/>
                </a:solidFill>
                <a:latin typeface="Calibri"/>
              </a:defRPr>
            </a:lvl1pPr>
            <a:lvl2pPr marL="457200" algn="l" defTabSz="457200" rtl="0" eaLnBrk="1" latinLnBrk="0" hangingPunct="1">
              <a:defRPr sz="1800" kern="1200">
                <a:solidFill>
                  <a:srgbClr val="54585A"/>
                </a:solidFill>
                <a:latin typeface="Calibri"/>
              </a:defRPr>
            </a:lvl2pPr>
            <a:lvl3pPr marL="914400" algn="l" defTabSz="457200" rtl="0" eaLnBrk="1" latinLnBrk="0" hangingPunct="1">
              <a:defRPr sz="1800" kern="1200">
                <a:solidFill>
                  <a:srgbClr val="54585A"/>
                </a:solidFill>
                <a:latin typeface="Calibri"/>
              </a:defRPr>
            </a:lvl3pPr>
            <a:lvl4pPr marL="1371600" algn="l" defTabSz="457200" rtl="0" eaLnBrk="1" latinLnBrk="0" hangingPunct="1">
              <a:defRPr sz="1800" kern="1200">
                <a:solidFill>
                  <a:srgbClr val="54585A"/>
                </a:solidFill>
                <a:latin typeface="Calibri"/>
              </a:defRPr>
            </a:lvl4pPr>
            <a:lvl5pPr marL="1828800" algn="l" defTabSz="457200" rtl="0" eaLnBrk="1" latinLnBrk="0" hangingPunct="1">
              <a:defRPr sz="1800" kern="1200">
                <a:solidFill>
                  <a:srgbClr val="54585A"/>
                </a:solidFill>
                <a:latin typeface="Calibri"/>
              </a:defRPr>
            </a:lvl5pPr>
            <a:lvl6pPr marL="2286000" algn="l" defTabSz="457200" rtl="0" eaLnBrk="1" latinLnBrk="0" hangingPunct="1">
              <a:defRPr sz="1800" kern="1200">
                <a:solidFill>
                  <a:srgbClr val="54585A"/>
                </a:solidFill>
                <a:latin typeface="Calibri"/>
              </a:defRPr>
            </a:lvl6pPr>
            <a:lvl7pPr marL="2743200" algn="l" defTabSz="457200" rtl="0" eaLnBrk="1" latinLnBrk="0" hangingPunct="1">
              <a:defRPr sz="1800" kern="1200">
                <a:solidFill>
                  <a:srgbClr val="54585A"/>
                </a:solidFill>
                <a:latin typeface="Calibri"/>
              </a:defRPr>
            </a:lvl7pPr>
            <a:lvl8pPr marL="3200400" algn="l" defTabSz="457200" rtl="0" eaLnBrk="1" latinLnBrk="0" hangingPunct="1">
              <a:defRPr sz="1800" kern="1200">
                <a:solidFill>
                  <a:srgbClr val="54585A"/>
                </a:solidFill>
                <a:latin typeface="Calibri"/>
              </a:defRPr>
            </a:lvl8pPr>
            <a:lvl9pPr marL="3657600" algn="l" defTabSz="457200" rtl="0" eaLnBrk="1" latinLnBrk="0" hangingPunct="1">
              <a:defRPr sz="1800" kern="1200">
                <a:solidFill>
                  <a:srgbClr val="54585A"/>
                </a:solidFill>
                <a:latin typeface="Calibri"/>
              </a:defRPr>
            </a:lvl9pPr>
          </a:lstStyle>
          <a:p>
            <a:pPr>
              <a:lnSpc>
                <a:spcPct val="90000"/>
              </a:lnSpc>
              <a:spcBef>
                <a:spcPts val="600"/>
              </a:spcBef>
            </a:pPr>
            <a:r>
              <a:rPr lang="en-US" sz="1400" spc="-50">
                <a:solidFill>
                  <a:schemeClr val="tx1"/>
                </a:solidFill>
              </a:rPr>
              <a:t>Study #1: only interested in sex as defined at birth for study purposes </a:t>
            </a:r>
          </a:p>
        </p:txBody>
      </p:sp>
      <p:pic>
        <p:nvPicPr>
          <p:cNvPr id="14338" name="Picture 2">
            <a:extLst>
              <a:ext uri="{FF2B5EF4-FFF2-40B4-BE49-F238E27FC236}">
                <a16:creationId xmlns:a16="http://schemas.microsoft.com/office/drawing/2014/main" id="{82EB08B0-4274-F023-FDF8-34BFB40EA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84" y="1448445"/>
            <a:ext cx="6480001" cy="7076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F9B4B3-F3BA-EA60-9719-69C5F1358FD0}"/>
              </a:ext>
            </a:extLst>
          </p:cNvPr>
          <p:cNvSpPr txBox="1"/>
          <p:nvPr/>
        </p:nvSpPr>
        <p:spPr>
          <a:xfrm>
            <a:off x="274967" y="2338304"/>
            <a:ext cx="6312576" cy="286232"/>
          </a:xfrm>
          <a:prstGeom prst="rect">
            <a:avLst/>
          </a:prstGeom>
          <a:noFill/>
        </p:spPr>
        <p:txBody>
          <a:bodyPr wrap="square">
            <a:spAutoFit/>
          </a:bodyPr>
          <a:lstStyle/>
          <a:p>
            <a:pPr>
              <a:lnSpc>
                <a:spcPct val="90000"/>
              </a:lnSpc>
              <a:spcBef>
                <a:spcPts val="600"/>
              </a:spcBef>
            </a:pPr>
            <a:r>
              <a:rPr lang="en-US" sz="1400" spc="-50"/>
              <a:t>Study #2: interested in sex as assigned at birth AND gender identity are of interest here</a:t>
            </a:r>
          </a:p>
        </p:txBody>
      </p:sp>
      <p:pic>
        <p:nvPicPr>
          <p:cNvPr id="5" name="Picture 4">
            <a:extLst>
              <a:ext uri="{FF2B5EF4-FFF2-40B4-BE49-F238E27FC236}">
                <a16:creationId xmlns:a16="http://schemas.microsoft.com/office/drawing/2014/main" id="{E32E3D1E-707B-689C-8BE9-579C12A31B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09" y="2624536"/>
            <a:ext cx="5714370" cy="204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600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AF7C7E-4FB9-380B-6631-1CF17B282803}"/>
              </a:ext>
            </a:extLst>
          </p:cNvPr>
          <p:cNvSpPr>
            <a:spLocks noGrp="1"/>
          </p:cNvSpPr>
          <p:nvPr>
            <p:ph idx="1"/>
          </p:nvPr>
        </p:nvSpPr>
        <p:spPr>
          <a:xfrm>
            <a:off x="274967" y="919585"/>
            <a:ext cx="8496339" cy="3312452"/>
          </a:xfrm>
        </p:spPr>
        <p:txBody>
          <a:bodyPr vert="horz" lIns="91440" tIns="45720" rIns="91440" bIns="45720" rtlCol="0" anchor="t">
            <a:normAutofit fontScale="77500" lnSpcReduction="20000"/>
          </a:bodyPr>
          <a:lstStyle/>
          <a:p>
            <a:r>
              <a:rPr lang="en-US" dirty="0"/>
              <a:t>Consider the audience and target study population. Depending upon country, culture, or age group of interest, these data may not apply or the study participants may not understand the social construct or categories of race or ethnicity (as one example). ​</a:t>
            </a:r>
          </a:p>
          <a:p>
            <a:endParaRPr lang="en-US"/>
          </a:p>
          <a:p>
            <a:r>
              <a:rPr lang="en-US" dirty="0"/>
              <a:t>Explain the purpose of this data collection to study participants (either within the consent or in the instructions of the relevant survey). Why do you want this information?​</a:t>
            </a:r>
            <a:endParaRPr lang="en-US" dirty="0">
              <a:cs typeface="Calibri"/>
            </a:endParaRPr>
          </a:p>
          <a:p>
            <a:endParaRPr lang="en-US"/>
          </a:p>
          <a:p>
            <a:r>
              <a:rPr lang="en-US" dirty="0"/>
              <a:t>Consider the goal of collecting these data (reporting only vs. analyses?). Do you need this information? ​</a:t>
            </a:r>
            <a:endParaRPr lang="en-US" dirty="0">
              <a:cs typeface="Calibri"/>
            </a:endParaRPr>
          </a:p>
          <a:p>
            <a:endParaRPr lang="en-US"/>
          </a:p>
          <a:p>
            <a:r>
              <a:rPr lang="en-US" dirty="0"/>
              <a:t>If the study is short-term (e.g., less than one year in length), these data will likely only require collection at “baseline.” If the study is longer-term, investigators should recognize that racial/ethnic/gender identity from a participant’s perspective may change over time. Therefore, the investigators could consider allowing participants to provide updates on these variables as their time in the study progresses. ​</a:t>
            </a:r>
            <a:endParaRPr lang="en-US" dirty="0">
              <a:cs typeface="Calibri"/>
            </a:endParaRPr>
          </a:p>
          <a:p>
            <a:endParaRPr lang="en-US" dirty="0">
              <a:cs typeface="Calibri"/>
            </a:endParaRPr>
          </a:p>
          <a:p>
            <a:endParaRPr lang="en-US" dirty="0">
              <a:cs typeface="Calibri"/>
            </a:endParaRPr>
          </a:p>
        </p:txBody>
      </p:sp>
      <p:sp>
        <p:nvSpPr>
          <p:cNvPr id="3" name="Title 2">
            <a:extLst>
              <a:ext uri="{FF2B5EF4-FFF2-40B4-BE49-F238E27FC236}">
                <a16:creationId xmlns:a16="http://schemas.microsoft.com/office/drawing/2014/main" id="{E23E791F-031C-9A52-4D25-06F971406932}"/>
              </a:ext>
            </a:extLst>
          </p:cNvPr>
          <p:cNvSpPr>
            <a:spLocks noGrp="1"/>
          </p:cNvSpPr>
          <p:nvPr>
            <p:ph type="title"/>
          </p:nvPr>
        </p:nvSpPr>
        <p:spPr/>
        <p:txBody>
          <a:bodyPr>
            <a:normAutofit/>
          </a:bodyPr>
          <a:lstStyle/>
          <a:p>
            <a:r>
              <a:rPr lang="en-US" sz="2400"/>
              <a:t>Summary on Data Collection</a:t>
            </a:r>
          </a:p>
        </p:txBody>
      </p:sp>
    </p:spTree>
    <p:extLst>
      <p:ext uri="{BB962C8B-B14F-4D97-AF65-F5344CB8AC3E}">
        <p14:creationId xmlns:p14="http://schemas.microsoft.com/office/powerpoint/2010/main" val="1438570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922ED6-8286-4A2F-9C10-20C242CAE5AB}"/>
              </a:ext>
            </a:extLst>
          </p:cNvPr>
          <p:cNvSpPr>
            <a:spLocks noGrp="1"/>
          </p:cNvSpPr>
          <p:nvPr>
            <p:ph type="title"/>
          </p:nvPr>
        </p:nvSpPr>
        <p:spPr/>
        <p:txBody>
          <a:bodyPr/>
          <a:lstStyle/>
          <a:p>
            <a:r>
              <a:rPr lang="en-US"/>
              <a:t>Analysis </a:t>
            </a:r>
          </a:p>
        </p:txBody>
      </p:sp>
      <p:sp>
        <p:nvSpPr>
          <p:cNvPr id="5" name="Text Placeholder 4">
            <a:extLst>
              <a:ext uri="{FF2B5EF4-FFF2-40B4-BE49-F238E27FC236}">
                <a16:creationId xmlns:a16="http://schemas.microsoft.com/office/drawing/2014/main" id="{0C625E5E-D284-F54F-D873-2A36088298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90112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9F556-5A91-7C82-30A2-C776A9CD0AD0}"/>
              </a:ext>
            </a:extLst>
          </p:cNvPr>
          <p:cNvSpPr>
            <a:spLocks noGrp="1"/>
          </p:cNvSpPr>
          <p:nvPr>
            <p:ph type="title"/>
          </p:nvPr>
        </p:nvSpPr>
        <p:spPr/>
        <p:txBody>
          <a:bodyPr/>
          <a:lstStyle/>
          <a:p>
            <a:r>
              <a:rPr lang="en-US"/>
              <a:t>Request for the audience</a:t>
            </a:r>
          </a:p>
        </p:txBody>
      </p:sp>
      <p:sp>
        <p:nvSpPr>
          <p:cNvPr id="3" name="Content Placeholder 2">
            <a:extLst>
              <a:ext uri="{FF2B5EF4-FFF2-40B4-BE49-F238E27FC236}">
                <a16:creationId xmlns:a16="http://schemas.microsoft.com/office/drawing/2014/main" id="{62F45320-6F22-93D1-8F61-3904BA67D8D3}"/>
              </a:ext>
            </a:extLst>
          </p:cNvPr>
          <p:cNvSpPr>
            <a:spLocks noGrp="1"/>
          </p:cNvSpPr>
          <p:nvPr>
            <p:ph idx="1"/>
          </p:nvPr>
        </p:nvSpPr>
        <p:spPr/>
        <p:txBody>
          <a:bodyPr>
            <a:normAutofit lnSpcReduction="10000"/>
          </a:bodyPr>
          <a:lstStyle/>
          <a:p>
            <a:r>
              <a:rPr lang="en-US" dirty="0"/>
              <a:t>The speakers are a part of the Biostatistics, Epidemiology and Research Design (BERD) Justice, Equity, Diversity &amp; Inclusion (JEDI) group </a:t>
            </a:r>
          </a:p>
          <a:p>
            <a:endParaRPr lang="en-US" dirty="0"/>
          </a:p>
          <a:p>
            <a:r>
              <a:rPr lang="en-US" dirty="0"/>
              <a:t>We and others within the BERD-JEDI group are drafting a manuscript inspired by the discussion points today</a:t>
            </a:r>
          </a:p>
          <a:p>
            <a:endParaRPr lang="en-US" dirty="0"/>
          </a:p>
          <a:p>
            <a:r>
              <a:rPr lang="en-US" dirty="0"/>
              <a:t>If there are points we may have missed or certain suggestions that you may have for the content of any pieces of dissemination related to this topic, </a:t>
            </a:r>
            <a:r>
              <a:rPr lang="en-US" b="1" dirty="0"/>
              <a:t>please fill out a comment card and we can collect after the session</a:t>
            </a:r>
            <a:endParaRPr lang="en-US" dirty="0"/>
          </a:p>
        </p:txBody>
      </p:sp>
    </p:spTree>
    <p:extLst>
      <p:ext uri="{BB962C8B-B14F-4D97-AF65-F5344CB8AC3E}">
        <p14:creationId xmlns:p14="http://schemas.microsoft.com/office/powerpoint/2010/main" val="1309454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8C53E3-4781-DABD-CD77-C9E8FB36662D}"/>
              </a:ext>
            </a:extLst>
          </p:cNvPr>
          <p:cNvSpPr>
            <a:spLocks noGrp="1"/>
          </p:cNvSpPr>
          <p:nvPr>
            <p:ph type="title"/>
          </p:nvPr>
        </p:nvSpPr>
        <p:spPr>
          <a:xfrm>
            <a:off x="274966" y="134753"/>
            <a:ext cx="8733805" cy="465895"/>
          </a:xfrm>
        </p:spPr>
        <p:txBody>
          <a:bodyPr>
            <a:normAutofit fontScale="90000"/>
          </a:bodyPr>
          <a:lstStyle/>
          <a:p>
            <a:br>
              <a:rPr lang="en-US" sz="2700"/>
            </a:br>
            <a:r>
              <a:rPr lang="en-US" sz="2700"/>
              <a:t>On Analysis Regarding Racial, Ethnic, and Gender Data</a:t>
            </a:r>
            <a:br>
              <a:rPr lang="en-US" sz="2000"/>
            </a:br>
            <a:r>
              <a:rPr lang="en-US" sz="1800">
                <a:solidFill>
                  <a:srgbClr val="7030A0"/>
                </a:solidFill>
                <a:latin typeface="Calibri" panose="020F0502020204030204" pitchFamily="34" charset="0"/>
              </a:rPr>
              <a:t>Points to consider in advance of the study initiation</a:t>
            </a:r>
            <a:br>
              <a:rPr lang="en-US" sz="1600" b="1"/>
            </a:br>
            <a:endParaRPr lang="en-US" sz="2000"/>
          </a:p>
        </p:txBody>
      </p:sp>
      <p:sp>
        <p:nvSpPr>
          <p:cNvPr id="4" name="Content Placeholder 2">
            <a:extLst>
              <a:ext uri="{FF2B5EF4-FFF2-40B4-BE49-F238E27FC236}">
                <a16:creationId xmlns:a16="http://schemas.microsoft.com/office/drawing/2014/main" id="{B1F9DBDF-C106-3E94-D9BC-DCCFE886841E}"/>
              </a:ext>
            </a:extLst>
          </p:cNvPr>
          <p:cNvSpPr>
            <a:spLocks noGrp="1"/>
          </p:cNvSpPr>
          <p:nvPr>
            <p:ph idx="1"/>
          </p:nvPr>
        </p:nvSpPr>
        <p:spPr>
          <a:xfrm>
            <a:off x="274638" y="944563"/>
            <a:ext cx="8602662" cy="3598862"/>
          </a:xfrm>
        </p:spPr>
        <p:txBody>
          <a:bodyPr vert="horz" lIns="91440" tIns="45720" rIns="91440" bIns="45720" rtlCol="0" anchor="t">
            <a:normAutofit fontScale="92500" lnSpcReduction="10000"/>
          </a:bodyPr>
          <a:lstStyle/>
          <a:p>
            <a:r>
              <a:rPr lang="en-US" b="1" dirty="0">
                <a:solidFill>
                  <a:schemeClr val="bg1">
                    <a:lumMod val="65000"/>
                  </a:schemeClr>
                </a:solidFill>
              </a:rPr>
              <a:t>Audience</a:t>
            </a:r>
            <a:r>
              <a:rPr lang="en-US" dirty="0">
                <a:solidFill>
                  <a:schemeClr val="bg1">
                    <a:lumMod val="65000"/>
                  </a:schemeClr>
                </a:solidFill>
              </a:rPr>
              <a:t> – who is going to hear the story? </a:t>
            </a:r>
          </a:p>
          <a:p>
            <a:r>
              <a:rPr lang="en-US" dirty="0">
                <a:solidFill>
                  <a:schemeClr val="bg1">
                    <a:lumMod val="65000"/>
                  </a:schemeClr>
                </a:solidFill>
              </a:rPr>
              <a:t>Audience may include…</a:t>
            </a:r>
            <a:endParaRPr lang="en-US" dirty="0">
              <a:solidFill>
                <a:schemeClr val="bg1">
                  <a:lumMod val="65000"/>
                </a:schemeClr>
              </a:solidFill>
              <a:cs typeface="Calibri"/>
            </a:endParaRPr>
          </a:p>
          <a:p>
            <a:pPr lvl="1"/>
            <a:r>
              <a:rPr lang="en-US" dirty="0">
                <a:solidFill>
                  <a:schemeClr val="bg1">
                    <a:lumMod val="65000"/>
                  </a:schemeClr>
                </a:solidFill>
              </a:rPr>
              <a:t>People of the community </a:t>
            </a:r>
            <a:endParaRPr lang="en-US" dirty="0">
              <a:solidFill>
                <a:schemeClr val="bg1">
                  <a:lumMod val="65000"/>
                </a:schemeClr>
              </a:solidFill>
              <a:cs typeface="Calibri"/>
            </a:endParaRPr>
          </a:p>
          <a:p>
            <a:pPr lvl="1"/>
            <a:r>
              <a:rPr lang="en-US" dirty="0">
                <a:solidFill>
                  <a:schemeClr val="bg1">
                    <a:lumMod val="65000"/>
                  </a:schemeClr>
                </a:solidFill>
              </a:rPr>
              <a:t>Other researchers </a:t>
            </a:r>
            <a:endParaRPr lang="en-US" dirty="0">
              <a:solidFill>
                <a:schemeClr val="bg1">
                  <a:lumMod val="65000"/>
                </a:schemeClr>
              </a:solidFill>
              <a:cs typeface="Calibri"/>
            </a:endParaRPr>
          </a:p>
          <a:p>
            <a:pPr lvl="1"/>
            <a:r>
              <a:rPr lang="en-US" dirty="0">
                <a:solidFill>
                  <a:schemeClr val="bg1">
                    <a:lumMod val="65000"/>
                  </a:schemeClr>
                </a:solidFill>
              </a:rPr>
              <a:t>Clinicians</a:t>
            </a:r>
            <a:endParaRPr lang="en-US" dirty="0">
              <a:solidFill>
                <a:schemeClr val="bg1">
                  <a:lumMod val="65000"/>
                </a:schemeClr>
              </a:solidFill>
              <a:cs typeface="Calibri"/>
            </a:endParaRPr>
          </a:p>
          <a:p>
            <a:pPr lvl="1"/>
            <a:r>
              <a:rPr lang="en-US" dirty="0">
                <a:solidFill>
                  <a:schemeClr val="bg1">
                    <a:lumMod val="65000"/>
                  </a:schemeClr>
                </a:solidFill>
              </a:rPr>
              <a:t>Funders </a:t>
            </a:r>
            <a:endParaRPr lang="en-US" dirty="0">
              <a:solidFill>
                <a:schemeClr val="bg1">
                  <a:lumMod val="65000"/>
                </a:schemeClr>
              </a:solidFill>
              <a:cs typeface="Calibri"/>
            </a:endParaRPr>
          </a:p>
          <a:p>
            <a:pPr lvl="1"/>
            <a:r>
              <a:rPr lang="en-US" dirty="0">
                <a:solidFill>
                  <a:schemeClr val="bg1">
                    <a:lumMod val="65000"/>
                  </a:schemeClr>
                </a:solidFill>
              </a:rPr>
              <a:t>Etc., etc. </a:t>
            </a:r>
            <a:endParaRPr lang="en-US" dirty="0">
              <a:solidFill>
                <a:schemeClr val="bg1">
                  <a:lumMod val="65000"/>
                </a:schemeClr>
              </a:solidFill>
              <a:cs typeface="Calibri"/>
            </a:endParaRPr>
          </a:p>
          <a:p>
            <a:r>
              <a:rPr lang="en-US" dirty="0"/>
              <a:t>What is the ultimate </a:t>
            </a:r>
            <a:r>
              <a:rPr lang="en-US" b="1" dirty="0"/>
              <a:t>message</a:t>
            </a:r>
            <a:r>
              <a:rPr lang="en-US" dirty="0"/>
              <a:t> you will want to convey with respect to racial/ethnic/gender data?</a:t>
            </a:r>
            <a:endParaRPr lang="en-US" dirty="0">
              <a:cs typeface="Calibri"/>
            </a:endParaRPr>
          </a:p>
          <a:p>
            <a:pPr lvl="1"/>
            <a:r>
              <a:rPr lang="en-US" b="1" dirty="0">
                <a:solidFill>
                  <a:schemeClr val="bg1">
                    <a:lumMod val="65000"/>
                  </a:schemeClr>
                </a:solidFill>
              </a:rPr>
              <a:t>Describing</a:t>
            </a:r>
            <a:r>
              <a:rPr lang="en-US" dirty="0">
                <a:solidFill>
                  <a:schemeClr val="bg1">
                    <a:lumMod val="65000"/>
                  </a:schemeClr>
                </a:solidFill>
              </a:rPr>
              <a:t> the sample</a:t>
            </a:r>
            <a:endParaRPr lang="en-US" dirty="0">
              <a:solidFill>
                <a:schemeClr val="bg1">
                  <a:lumMod val="65000"/>
                </a:schemeClr>
              </a:solidFill>
              <a:cs typeface="Calibri"/>
            </a:endParaRPr>
          </a:p>
          <a:p>
            <a:pPr lvl="1"/>
            <a:r>
              <a:rPr lang="en-US" dirty="0"/>
              <a:t>“</a:t>
            </a:r>
            <a:r>
              <a:rPr lang="en-US" b="1" dirty="0"/>
              <a:t>Adjusting</a:t>
            </a:r>
            <a:r>
              <a:rPr lang="en-US" dirty="0"/>
              <a:t>” or “controlling” for (potential) confounding effects</a:t>
            </a:r>
            <a:endParaRPr lang="en-US" dirty="0">
              <a:cs typeface="Calibri"/>
            </a:endParaRPr>
          </a:p>
          <a:p>
            <a:pPr lvl="1"/>
            <a:r>
              <a:rPr lang="en-US" b="1" dirty="0"/>
              <a:t>Heterogeneity</a:t>
            </a:r>
            <a:r>
              <a:rPr lang="en-US" dirty="0"/>
              <a:t> in effects</a:t>
            </a:r>
            <a:endParaRPr lang="en-US" dirty="0">
              <a:cs typeface="Calibri"/>
            </a:endParaRPr>
          </a:p>
          <a:p>
            <a:pPr lvl="1"/>
            <a:r>
              <a:rPr lang="en-US" dirty="0">
                <a:cs typeface="Calibri"/>
              </a:rPr>
              <a:t>Health disparities by race and ethnicity (or gender)</a:t>
            </a:r>
          </a:p>
          <a:p>
            <a:endParaRPr lang="en-US" dirty="0"/>
          </a:p>
          <a:p>
            <a:pPr lvl="1"/>
            <a:endParaRPr lang="en-US" dirty="0"/>
          </a:p>
        </p:txBody>
      </p:sp>
    </p:spTree>
    <p:extLst>
      <p:ext uri="{BB962C8B-B14F-4D97-AF65-F5344CB8AC3E}">
        <p14:creationId xmlns:p14="http://schemas.microsoft.com/office/powerpoint/2010/main" val="3147669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4C5FA9-CFDB-0F99-2FCF-5D22EF3780FF}"/>
              </a:ext>
            </a:extLst>
          </p:cNvPr>
          <p:cNvSpPr>
            <a:spLocks noGrp="1"/>
          </p:cNvSpPr>
          <p:nvPr>
            <p:ph idx="1"/>
          </p:nvPr>
        </p:nvSpPr>
        <p:spPr>
          <a:xfrm>
            <a:off x="274967" y="1170030"/>
            <a:ext cx="8601614" cy="3598202"/>
          </a:xfrm>
        </p:spPr>
        <p:txBody>
          <a:bodyPr/>
          <a:lstStyle/>
          <a:p>
            <a:pPr algn="l" rtl="0" fontAlgn="base">
              <a:buFont typeface="Arial" panose="020B0604020202020204" pitchFamily="34" charset="0"/>
              <a:buChar char="•"/>
            </a:pPr>
            <a:r>
              <a:rPr lang="en-US" b="0" i="0" u="none" strike="noStrike">
                <a:effectLst/>
                <a:latin typeface="Calibri" panose="020F0502020204030204" pitchFamily="34" charset="0"/>
              </a:rPr>
              <a:t>Consider an example (using race/ethnicity)…</a:t>
            </a:r>
            <a:r>
              <a:rPr lang="en-US" b="0" i="0">
                <a:effectLst/>
                <a:latin typeface="Calibri" panose="020F0502020204030204" pitchFamily="34" charset="0"/>
              </a:rPr>
              <a:t>​</a:t>
            </a:r>
            <a:endParaRPr lang="en-US" b="0" i="0">
              <a:effectLst/>
              <a:latin typeface="Arial" panose="020B0604020202020204" pitchFamily="34" charset="0"/>
            </a:endParaRPr>
          </a:p>
          <a:p>
            <a:pPr algn="l" rtl="0" fontAlgn="base">
              <a:buFont typeface="Arial" panose="020B0604020202020204" pitchFamily="34" charset="0"/>
              <a:buChar char="•"/>
            </a:pPr>
            <a:r>
              <a:rPr lang="en-US" b="0" i="0" u="none" strike="noStrike">
                <a:effectLst/>
                <a:latin typeface="Calibri" panose="020F0502020204030204" pitchFamily="34" charset="0"/>
              </a:rPr>
              <a:t>Study participants are enrolled into a randomized interventional study (a clinical trial).</a:t>
            </a:r>
            <a:r>
              <a:rPr lang="en-US" b="0" i="0">
                <a:effectLst/>
                <a:latin typeface="Calibri" panose="020F0502020204030204" pitchFamily="34" charset="0"/>
              </a:rPr>
              <a:t>​</a:t>
            </a:r>
            <a:endParaRPr lang="en-US" b="0" i="0">
              <a:effectLst/>
              <a:latin typeface="Arial" panose="020B0604020202020204" pitchFamily="34" charset="0"/>
            </a:endParaRPr>
          </a:p>
          <a:p>
            <a:pPr marL="342900" lvl="1" indent="0" fontAlgn="base">
              <a:buNone/>
            </a:pPr>
            <a:r>
              <a:rPr lang="en-US" b="1" i="0" u="none" strike="noStrike">
                <a:effectLst/>
                <a:latin typeface="Calibri" panose="020F0502020204030204" pitchFamily="34" charset="0"/>
              </a:rPr>
              <a:t>-  Arm 1 </a:t>
            </a:r>
            <a:r>
              <a:rPr lang="en-US" b="0" i="0" u="none" strike="noStrike">
                <a:effectLst/>
                <a:latin typeface="Calibri" panose="020F0502020204030204" pitchFamily="34" charset="0"/>
              </a:rPr>
              <a:t>= cognitive behavioral therapy (CBT)</a:t>
            </a:r>
            <a:r>
              <a:rPr lang="en-US" b="0" i="0">
                <a:effectLst/>
                <a:latin typeface="Calibri" panose="020F0502020204030204" pitchFamily="34" charset="0"/>
              </a:rPr>
              <a:t>​</a:t>
            </a:r>
            <a:endParaRPr lang="en-US" b="0" i="0">
              <a:effectLst/>
              <a:latin typeface="Arial" panose="020B0604020202020204" pitchFamily="34" charset="0"/>
            </a:endParaRPr>
          </a:p>
          <a:p>
            <a:pPr marL="342900" lvl="1" indent="0" fontAlgn="base">
              <a:buNone/>
            </a:pPr>
            <a:r>
              <a:rPr lang="en-US" b="1" i="0" u="none" strike="noStrike">
                <a:effectLst/>
                <a:latin typeface="Calibri" panose="020F0502020204030204" pitchFamily="34" charset="0"/>
              </a:rPr>
              <a:t>-  Arm 2 </a:t>
            </a:r>
            <a:r>
              <a:rPr lang="en-US" b="0" i="0" u="none" strike="noStrike">
                <a:effectLst/>
                <a:latin typeface="Calibri" panose="020F0502020204030204" pitchFamily="34" charset="0"/>
              </a:rPr>
              <a:t>= treatment with antidepressant </a:t>
            </a:r>
            <a:r>
              <a:rPr lang="en-US" b="0" i="0">
                <a:effectLst/>
                <a:latin typeface="Calibri" panose="020F0502020204030204" pitchFamily="34" charset="0"/>
              </a:rPr>
              <a:t>​</a:t>
            </a:r>
            <a:endParaRPr lang="en-US" b="0" i="0">
              <a:effectLst/>
              <a:latin typeface="Arial" panose="020B0604020202020204" pitchFamily="34" charset="0"/>
            </a:endParaRPr>
          </a:p>
          <a:p>
            <a:pPr algn="l" rtl="0" fontAlgn="base">
              <a:buFont typeface="Arial" panose="020B0604020202020204" pitchFamily="34" charset="0"/>
              <a:buChar char="•"/>
            </a:pPr>
            <a:r>
              <a:rPr lang="en-US" b="0" i="0" u="none" strike="noStrike">
                <a:effectLst/>
                <a:latin typeface="Calibri" panose="020F0502020204030204" pitchFamily="34" charset="0"/>
              </a:rPr>
              <a:t>Participants are </a:t>
            </a:r>
            <a:r>
              <a:rPr lang="en-US" b="1" i="0" u="none" strike="noStrike">
                <a:effectLst/>
                <a:latin typeface="Calibri" panose="020F0502020204030204" pitchFamily="34" charset="0"/>
              </a:rPr>
              <a:t>followed for 2 years</a:t>
            </a:r>
            <a:r>
              <a:rPr lang="en-US" b="0" i="0" u="none" strike="noStrike">
                <a:effectLst/>
                <a:latin typeface="Calibri" panose="020F0502020204030204" pitchFamily="34" charset="0"/>
              </a:rPr>
              <a:t>, and </a:t>
            </a:r>
            <a:r>
              <a:rPr lang="en-US" b="1" i="0" u="none" strike="noStrike">
                <a:effectLst/>
                <a:latin typeface="Calibri" panose="020F0502020204030204" pitchFamily="34" charset="0"/>
              </a:rPr>
              <a:t>have study visits every 6 months.</a:t>
            </a:r>
            <a:r>
              <a:rPr lang="en-US" b="0" i="0">
                <a:effectLst/>
                <a:latin typeface="Calibri" panose="020F0502020204030204" pitchFamily="34" charset="0"/>
              </a:rPr>
              <a:t>​</a:t>
            </a:r>
            <a:endParaRPr lang="en-US" b="0" i="0">
              <a:effectLst/>
              <a:latin typeface="Arial" panose="020B0604020202020204" pitchFamily="34" charset="0"/>
            </a:endParaRPr>
          </a:p>
          <a:p>
            <a:pPr algn="l" rtl="0" fontAlgn="base">
              <a:buFont typeface="Arial" panose="020B0604020202020204" pitchFamily="34" charset="0"/>
              <a:buChar char="•"/>
            </a:pPr>
            <a:r>
              <a:rPr lang="en-US" b="0" i="0" u="none" strike="noStrike">
                <a:effectLst/>
                <a:latin typeface="Calibri" panose="020F0502020204030204" pitchFamily="34" charset="0"/>
              </a:rPr>
              <a:t>Primary outcome of interest is </a:t>
            </a:r>
            <a:r>
              <a:rPr lang="en-US" b="1" i="0" u="none" strike="noStrike">
                <a:effectLst/>
                <a:latin typeface="Calibri" panose="020F0502020204030204" pitchFamily="34" charset="0"/>
              </a:rPr>
              <a:t>depressive symptom severity score. </a:t>
            </a:r>
            <a:r>
              <a:rPr lang="en-US" b="0" i="0">
                <a:effectLst/>
                <a:latin typeface="Calibri" panose="020F0502020204030204" pitchFamily="34" charset="0"/>
              </a:rPr>
              <a:t>​</a:t>
            </a:r>
            <a:endParaRPr lang="en-US" b="0" i="0">
              <a:effectLst/>
              <a:latin typeface="Arial" panose="020B0604020202020204" pitchFamily="34" charset="0"/>
            </a:endParaRPr>
          </a:p>
          <a:p>
            <a:pPr algn="l" rtl="0" fontAlgn="base">
              <a:buFont typeface="Arial" panose="020B0604020202020204" pitchFamily="34" charset="0"/>
              <a:buChar char="•"/>
            </a:pPr>
            <a:r>
              <a:rPr lang="en-US" b="1" i="0" u="sng">
                <a:effectLst/>
                <a:latin typeface="Calibri" panose="020F0502020204030204" pitchFamily="34" charset="0"/>
              </a:rPr>
              <a:t>Primary aim</a:t>
            </a:r>
            <a:r>
              <a:rPr lang="en-US" b="0" i="0" u="none" strike="noStrike">
                <a:effectLst/>
                <a:latin typeface="Calibri" panose="020F0502020204030204" pitchFamily="34" charset="0"/>
              </a:rPr>
              <a:t>: to evaluate intervention effects on depressive symptom scores over time.</a:t>
            </a:r>
            <a:endParaRPr lang="en-US" b="0" i="0">
              <a:effectLst/>
              <a:latin typeface="Arial" panose="020B0604020202020204" pitchFamily="34" charset="0"/>
            </a:endParaRPr>
          </a:p>
          <a:p>
            <a:endParaRPr lang="en-US"/>
          </a:p>
        </p:txBody>
      </p:sp>
      <p:sp>
        <p:nvSpPr>
          <p:cNvPr id="3" name="Title 2">
            <a:extLst>
              <a:ext uri="{FF2B5EF4-FFF2-40B4-BE49-F238E27FC236}">
                <a16:creationId xmlns:a16="http://schemas.microsoft.com/office/drawing/2014/main" id="{CEDD0B10-EE19-5534-7753-CA80BC03F6B2}"/>
              </a:ext>
            </a:extLst>
          </p:cNvPr>
          <p:cNvSpPr>
            <a:spLocks noGrp="1"/>
          </p:cNvSpPr>
          <p:nvPr>
            <p:ph type="title"/>
          </p:nvPr>
        </p:nvSpPr>
        <p:spPr>
          <a:xfrm>
            <a:off x="274967" y="134753"/>
            <a:ext cx="7516751" cy="809897"/>
          </a:xfrm>
        </p:spPr>
        <p:txBody>
          <a:bodyPr>
            <a:normAutofit fontScale="90000"/>
          </a:bodyPr>
          <a:lstStyle/>
          <a:p>
            <a:r>
              <a:rPr lang="en-US" sz="2700"/>
              <a:t>Using Race/Ethnicity/Sex/Gender Variables in Analysis</a:t>
            </a:r>
            <a:br>
              <a:rPr lang="en-US"/>
            </a:br>
            <a:r>
              <a:rPr lang="en-US" sz="2200">
                <a:solidFill>
                  <a:srgbClr val="7030A0"/>
                </a:solidFill>
              </a:rPr>
              <a:t>What is the meaning?</a:t>
            </a:r>
          </a:p>
        </p:txBody>
      </p:sp>
    </p:spTree>
    <p:extLst>
      <p:ext uri="{BB962C8B-B14F-4D97-AF65-F5344CB8AC3E}">
        <p14:creationId xmlns:p14="http://schemas.microsoft.com/office/powerpoint/2010/main" val="2854716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504E81-7535-4323-0EEC-658D4BA7C2A6}"/>
              </a:ext>
            </a:extLst>
          </p:cNvPr>
          <p:cNvSpPr>
            <a:spLocks noGrp="1"/>
          </p:cNvSpPr>
          <p:nvPr>
            <p:ph type="title"/>
          </p:nvPr>
        </p:nvSpPr>
        <p:spPr/>
        <p:txBody>
          <a:bodyPr>
            <a:normAutofit/>
          </a:bodyPr>
          <a:lstStyle/>
          <a:p>
            <a:r>
              <a:rPr lang="en-US" sz="2400"/>
              <a:t>Race / Ethnicity Variables in Analysis</a:t>
            </a:r>
            <a:br>
              <a:rPr lang="en-US"/>
            </a:br>
            <a:r>
              <a:rPr lang="en-US" sz="2200" b="0" i="0">
                <a:solidFill>
                  <a:srgbClr val="7030A0"/>
                </a:solidFill>
                <a:effectLst/>
                <a:latin typeface="Calibri" panose="020F0502020204030204" pitchFamily="34" charset="0"/>
              </a:rPr>
              <a:t>Hypothetical Example</a:t>
            </a:r>
            <a:endParaRPr lang="en-US" sz="2200">
              <a:solidFill>
                <a:srgbClr val="7030A0"/>
              </a:solidFill>
            </a:endParaRPr>
          </a:p>
        </p:txBody>
      </p:sp>
      <p:sp>
        <p:nvSpPr>
          <p:cNvPr id="4" name="Content Placeholder 2">
            <a:extLst>
              <a:ext uri="{FF2B5EF4-FFF2-40B4-BE49-F238E27FC236}">
                <a16:creationId xmlns:a16="http://schemas.microsoft.com/office/drawing/2014/main" id="{EEE17CB8-E67D-02E9-420F-601E2D6B6D09}"/>
              </a:ext>
            </a:extLst>
          </p:cNvPr>
          <p:cNvSpPr>
            <a:spLocks noGrp="1"/>
          </p:cNvSpPr>
          <p:nvPr>
            <p:ph idx="1"/>
          </p:nvPr>
        </p:nvSpPr>
        <p:spPr>
          <a:prstGeom prst="rect">
            <a:avLst/>
          </a:prstGeom>
        </p:spPr>
        <p:txBody>
          <a:bodyPr vert="horz" lIns="0" tIns="0" rIns="91440" bIns="45720" rtlCol="0">
            <a:noAutofit/>
          </a:bodyPr>
          <a:lstStyle>
            <a:lvl1pPr marL="174625" marR="0" indent="-174625" algn="l" defTabSz="457200" rtl="0" eaLnBrk="1" fontAlgn="auto" latinLnBrk="0" hangingPunct="1">
              <a:lnSpc>
                <a:spcPct val="100000"/>
              </a:lnSpc>
              <a:spcBef>
                <a:spcPct val="20000"/>
              </a:spcBef>
              <a:spcAft>
                <a:spcPts val="0"/>
              </a:spcAft>
              <a:buClr>
                <a:srgbClr val="917EAE"/>
              </a:buClr>
              <a:buSzTx/>
              <a:buFont typeface="Arial"/>
              <a:buChar char="•"/>
              <a:tabLst/>
              <a:defRPr kern="1200" spc="-50">
                <a:solidFill>
                  <a:srgbClr val="54585A"/>
                </a:solidFill>
                <a:latin typeface="Calibri"/>
              </a:defRPr>
            </a:lvl1pPr>
            <a:lvl2pPr marL="403225" marR="0" indent="-228600" algn="l" defTabSz="457200" rtl="0" eaLnBrk="1" fontAlgn="auto" latinLnBrk="0" hangingPunct="1">
              <a:lnSpc>
                <a:spcPct val="100000"/>
              </a:lnSpc>
              <a:spcBef>
                <a:spcPct val="20000"/>
              </a:spcBef>
              <a:spcAft>
                <a:spcPts val="0"/>
              </a:spcAft>
              <a:buClrTx/>
              <a:buSzTx/>
              <a:buFont typeface="Lucida Grande"/>
              <a:buChar char="-"/>
              <a:tabLst/>
              <a:defRPr kern="1200" spc="-50">
                <a:solidFill>
                  <a:srgbClr val="54585A"/>
                </a:solidFill>
                <a:latin typeface="Calibri"/>
              </a:defRPr>
            </a:lvl2pPr>
            <a:lvl3pPr marL="630238" marR="0" indent="-174625" algn="l" defTabSz="457200" rtl="0" eaLnBrk="1" fontAlgn="auto" latinLnBrk="0" hangingPunct="1">
              <a:lnSpc>
                <a:spcPct val="100000"/>
              </a:lnSpc>
              <a:spcBef>
                <a:spcPct val="20000"/>
              </a:spcBef>
              <a:spcAft>
                <a:spcPts val="0"/>
              </a:spcAft>
              <a:buClrTx/>
              <a:buSzTx/>
              <a:buFont typeface="Arial"/>
              <a:buChar char="•"/>
              <a:tabLst/>
              <a:defRPr sz="1400" kern="1200" spc="-50">
                <a:solidFill>
                  <a:srgbClr val="54585A"/>
                </a:solidFill>
                <a:latin typeface="Calibri"/>
              </a:defRPr>
            </a:lvl3pPr>
            <a:lvl4pPr marL="796925" marR="0" indent="-166688" algn="l" defTabSz="457200" rtl="0" eaLnBrk="1" fontAlgn="auto" latinLnBrk="0" hangingPunct="1">
              <a:lnSpc>
                <a:spcPct val="100000"/>
              </a:lnSpc>
              <a:spcBef>
                <a:spcPct val="20000"/>
              </a:spcBef>
              <a:spcAft>
                <a:spcPts val="0"/>
              </a:spcAft>
              <a:buClrTx/>
              <a:buSzTx/>
              <a:buFont typeface="Arial"/>
              <a:buChar char="•"/>
              <a:tabLst/>
              <a:defRPr sz="1400" kern="1200" spc="-50">
                <a:solidFill>
                  <a:srgbClr val="54585A"/>
                </a:solidFill>
                <a:latin typeface="Calibri"/>
              </a:defRPr>
            </a:lvl4pPr>
            <a:lvl5pPr marL="971550" marR="0" indent="-174625" algn="l" defTabSz="457200" rtl="0" eaLnBrk="1" fontAlgn="auto" latinLnBrk="0" hangingPunct="1">
              <a:lnSpc>
                <a:spcPct val="100000"/>
              </a:lnSpc>
              <a:spcBef>
                <a:spcPct val="20000"/>
              </a:spcBef>
              <a:spcAft>
                <a:spcPts val="0"/>
              </a:spcAft>
              <a:buClrTx/>
              <a:buSzTx/>
              <a:buFont typeface="Arial"/>
              <a:buChar char="•"/>
              <a:tabLst/>
              <a:defRPr sz="1400" kern="1200" spc="-50">
                <a:solidFill>
                  <a:srgbClr val="54585A"/>
                </a:solidFill>
                <a:latin typeface="Calibri"/>
              </a:defRPr>
            </a:lvl5pPr>
            <a:lvl6pPr marL="2514600" indent="-228600" algn="l" defTabSz="914400" rtl="0" eaLnBrk="1" latinLnBrk="0" hangingPunct="1">
              <a:spcBef>
                <a:spcPct val="20000"/>
              </a:spcBef>
              <a:buFont typeface="Arial" pitchFamily="34" charset="0"/>
              <a:buChar char="•"/>
              <a:defRPr sz="2000" kern="1200">
                <a:solidFill>
                  <a:srgbClr val="54585A"/>
                </a:solidFill>
                <a:latin typeface="Calibri"/>
              </a:defRPr>
            </a:lvl6pPr>
            <a:lvl7pPr marL="2971800" indent="-228600" algn="l" defTabSz="914400" rtl="0" eaLnBrk="1" latinLnBrk="0" hangingPunct="1">
              <a:spcBef>
                <a:spcPct val="20000"/>
              </a:spcBef>
              <a:buFont typeface="Arial" pitchFamily="34" charset="0"/>
              <a:buChar char="•"/>
              <a:defRPr sz="2000" kern="1200">
                <a:solidFill>
                  <a:srgbClr val="54585A"/>
                </a:solidFill>
                <a:latin typeface="Calibri"/>
              </a:defRPr>
            </a:lvl7pPr>
            <a:lvl8pPr marL="3429000" indent="-228600" algn="l" defTabSz="914400" rtl="0" eaLnBrk="1" latinLnBrk="0" hangingPunct="1">
              <a:spcBef>
                <a:spcPct val="20000"/>
              </a:spcBef>
              <a:buFont typeface="Arial" pitchFamily="34" charset="0"/>
              <a:buChar char="•"/>
              <a:defRPr sz="2000" kern="1200">
                <a:solidFill>
                  <a:srgbClr val="54585A"/>
                </a:solidFill>
                <a:latin typeface="Calibri"/>
              </a:defRPr>
            </a:lvl8pPr>
            <a:lvl9pPr marL="3886200" indent="-228600" algn="l" defTabSz="914400" rtl="0" eaLnBrk="1" latinLnBrk="0" hangingPunct="1">
              <a:spcBef>
                <a:spcPct val="20000"/>
              </a:spcBef>
              <a:buFont typeface="Arial" pitchFamily="34" charset="0"/>
              <a:buChar char="•"/>
              <a:defRPr sz="2000" kern="1200">
                <a:solidFill>
                  <a:srgbClr val="54585A"/>
                </a:solidFill>
                <a:latin typeface="Calibri"/>
              </a:defRPr>
            </a:lvl9pPr>
          </a:lstStyle>
          <a:p>
            <a:r>
              <a:rPr lang="en-US" sz="1600">
                <a:solidFill>
                  <a:schemeClr val="tx1"/>
                </a:solidFill>
              </a:rPr>
              <a:t>Analysis plan: </a:t>
            </a:r>
          </a:p>
          <a:p>
            <a:pPr lvl="1"/>
            <a:r>
              <a:rPr lang="en-US" sz="1600">
                <a:solidFill>
                  <a:schemeClr val="tx1"/>
                </a:solidFill>
              </a:rPr>
              <a:t>H0: mean depression score for patients treated with CBT =  mean depression score for patients treated with antidepressants. </a:t>
            </a:r>
          </a:p>
          <a:p>
            <a:pPr lvl="1"/>
            <a:r>
              <a:rPr lang="en-US" sz="1600">
                <a:solidFill>
                  <a:schemeClr val="tx1"/>
                </a:solidFill>
              </a:rPr>
              <a:t>H1: mean scores in the two patient groups are not equal.</a:t>
            </a:r>
          </a:p>
          <a:p>
            <a:pPr lvl="1"/>
            <a:r>
              <a:rPr lang="en-US" sz="1600">
                <a:solidFill>
                  <a:schemeClr val="tx1"/>
                </a:solidFill>
              </a:rPr>
              <a:t>Longitudinal modelling techniques to compare depressive symptom scores over time </a:t>
            </a:r>
          </a:p>
          <a:p>
            <a:pPr lvl="1"/>
            <a:r>
              <a:rPr lang="en-US" sz="1600">
                <a:solidFill>
                  <a:schemeClr val="tx1"/>
                </a:solidFill>
              </a:rPr>
              <a:t>One example analytic strategy: Y = intercept + time + </a:t>
            </a:r>
            <a:r>
              <a:rPr lang="en-US" sz="1600" b="1">
                <a:solidFill>
                  <a:schemeClr val="tx1"/>
                </a:solidFill>
              </a:rPr>
              <a:t>study arm </a:t>
            </a:r>
            <a:r>
              <a:rPr lang="en-US" sz="1600">
                <a:solidFill>
                  <a:schemeClr val="tx1"/>
                </a:solidFill>
              </a:rPr>
              <a:t>+ error + </a:t>
            </a:r>
            <a:r>
              <a:rPr lang="en-US" sz="1600" i="1">
                <a:solidFill>
                  <a:schemeClr val="tx1"/>
                </a:solidFill>
              </a:rPr>
              <a:t>error</a:t>
            </a:r>
          </a:p>
          <a:p>
            <a:pPr lvl="1"/>
            <a:endParaRPr lang="en-US"/>
          </a:p>
          <a:p>
            <a:pPr marL="174625" lvl="1" indent="0">
              <a:buNone/>
            </a:pPr>
            <a:endParaRPr lang="en-US"/>
          </a:p>
        </p:txBody>
      </p:sp>
      <p:pic>
        <p:nvPicPr>
          <p:cNvPr id="6" name="Picture 5">
            <a:extLst>
              <a:ext uri="{FF2B5EF4-FFF2-40B4-BE49-F238E27FC236}">
                <a16:creationId xmlns:a16="http://schemas.microsoft.com/office/drawing/2014/main" id="{B65BCFB7-E236-5300-30E0-C421EE914441}"/>
              </a:ext>
            </a:extLst>
          </p:cNvPr>
          <p:cNvPicPr>
            <a:picLocks noChangeAspect="1"/>
          </p:cNvPicPr>
          <p:nvPr/>
        </p:nvPicPr>
        <p:blipFill>
          <a:blip r:embed="rId3"/>
          <a:stretch>
            <a:fillRect/>
          </a:stretch>
        </p:blipFill>
        <p:spPr>
          <a:xfrm>
            <a:off x="3104414" y="2663845"/>
            <a:ext cx="3225551" cy="2005219"/>
          </a:xfrm>
          <a:prstGeom prst="rect">
            <a:avLst/>
          </a:prstGeom>
        </p:spPr>
      </p:pic>
      <p:sp>
        <p:nvSpPr>
          <p:cNvPr id="7" name="TextBox 1">
            <a:extLst>
              <a:ext uri="{FF2B5EF4-FFF2-40B4-BE49-F238E27FC236}">
                <a16:creationId xmlns:a16="http://schemas.microsoft.com/office/drawing/2014/main" id="{1056165E-43D4-EAE2-D042-63F94762A87C}"/>
              </a:ext>
            </a:extLst>
          </p:cNvPr>
          <p:cNvSpPr txBox="1"/>
          <p:nvPr/>
        </p:nvSpPr>
        <p:spPr>
          <a:xfrm>
            <a:off x="908286" y="3308221"/>
            <a:ext cx="2124363" cy="716469"/>
          </a:xfrm>
          <a:prstGeom prst="rect">
            <a:avLst/>
          </a:prstGeom>
          <a:noFill/>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600"/>
              </a:spcBef>
            </a:pPr>
            <a:r>
              <a:rPr lang="en-US" sz="1600" spc="-50">
                <a:latin typeface="Calibri"/>
              </a:rPr>
              <a:t>Visually, this model assumes…</a:t>
            </a:r>
          </a:p>
        </p:txBody>
      </p:sp>
    </p:spTree>
    <p:extLst>
      <p:ext uri="{BB962C8B-B14F-4D97-AF65-F5344CB8AC3E}">
        <p14:creationId xmlns:p14="http://schemas.microsoft.com/office/powerpoint/2010/main" val="1766463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20F70A-904B-1EC0-B2D3-FEF13341A896}"/>
              </a:ext>
            </a:extLst>
          </p:cNvPr>
          <p:cNvSpPr>
            <a:spLocks noGrp="1"/>
          </p:cNvSpPr>
          <p:nvPr>
            <p:ph idx="1"/>
          </p:nvPr>
        </p:nvSpPr>
        <p:spPr/>
        <p:txBody>
          <a:bodyPr/>
          <a:lstStyle/>
          <a:p>
            <a:pPr algn="l" rtl="0" fontAlgn="base">
              <a:buFont typeface="Arial" panose="020B0604020202020204" pitchFamily="34" charset="0"/>
              <a:buChar char="•"/>
            </a:pPr>
            <a:r>
              <a:rPr lang="en-US" b="1" i="0" u="none" strike="noStrike">
                <a:effectLst/>
                <a:latin typeface="Calibri" panose="020F0502020204030204" pitchFamily="34" charset="0"/>
              </a:rPr>
              <a:t>Sometimes controlling for multiple potential covariates</a:t>
            </a:r>
            <a:r>
              <a:rPr lang="en-US" b="0" i="0" u="none" strike="noStrike">
                <a:effectLst/>
                <a:latin typeface="Calibri" panose="020F0502020204030204" pitchFamily="34" charset="0"/>
              </a:rPr>
              <a:t> of interest (if that wasn’t already a part of the plan)</a:t>
            </a:r>
            <a:r>
              <a:rPr lang="en-US" b="0" i="0">
                <a:effectLst/>
                <a:latin typeface="Calibri" panose="020F0502020204030204" pitchFamily="34" charset="0"/>
              </a:rPr>
              <a:t>​</a:t>
            </a:r>
            <a:endParaRPr lang="en-US" b="0" i="0">
              <a:effectLst/>
              <a:latin typeface="Arial" panose="020B0604020202020204" pitchFamily="34" charset="0"/>
            </a:endParaRPr>
          </a:p>
          <a:p>
            <a:pPr marL="342900" lvl="1" indent="0" fontAlgn="base">
              <a:buNone/>
            </a:pPr>
            <a:r>
              <a:rPr lang="en-US" b="0" i="0" u="none" strike="noStrike">
                <a:effectLst/>
                <a:latin typeface="Calibri" panose="020F0502020204030204" pitchFamily="34" charset="0"/>
              </a:rPr>
              <a:t>-  Example – “controlling for race”, “controlling for ethnicity” </a:t>
            </a:r>
            <a:r>
              <a:rPr lang="en-US" b="0" i="0">
                <a:effectLst/>
                <a:latin typeface="Calibri" panose="020F0502020204030204" pitchFamily="34" charset="0"/>
              </a:rPr>
              <a:t>​</a:t>
            </a:r>
            <a:endParaRPr lang="en-US" b="0" i="0">
              <a:effectLst/>
              <a:latin typeface="Arial" panose="020B0604020202020204" pitchFamily="34" charset="0"/>
            </a:endParaRPr>
          </a:p>
          <a:p>
            <a:pPr marL="342900" lvl="1" indent="0" fontAlgn="base">
              <a:buNone/>
            </a:pPr>
            <a:r>
              <a:rPr lang="en-US" b="0" i="0" u="none" strike="noStrike">
                <a:effectLst/>
                <a:latin typeface="Calibri" panose="020F0502020204030204" pitchFamily="34" charset="0"/>
              </a:rPr>
              <a:t>-  How often do we hear: “Did you control for race?” from reviewers?</a:t>
            </a:r>
            <a:r>
              <a:rPr lang="en-US" b="0" i="0">
                <a:effectLst/>
                <a:latin typeface="Calibri" panose="020F0502020204030204" pitchFamily="34" charset="0"/>
              </a:rPr>
              <a:t>​</a:t>
            </a:r>
            <a:endParaRPr lang="en-US" b="0" i="0">
              <a:effectLst/>
              <a:latin typeface="Arial" panose="020B0604020202020204" pitchFamily="34" charset="0"/>
            </a:endParaRPr>
          </a:p>
          <a:p>
            <a:pPr rtl="0" fontAlgn="base"/>
            <a:endParaRPr lang="en-US" b="0" i="0">
              <a:effectLst/>
              <a:latin typeface="Arial" panose="020B0604020202020204" pitchFamily="34" charset="0"/>
            </a:endParaRPr>
          </a:p>
          <a:p>
            <a:pPr algn="l" rtl="0" fontAlgn="base">
              <a:buFont typeface="Arial" panose="020B0604020202020204" pitchFamily="34" charset="0"/>
              <a:buChar char="•"/>
            </a:pPr>
            <a:r>
              <a:rPr lang="en-US" b="1" i="0" u="none" strike="noStrike">
                <a:effectLst/>
                <a:latin typeface="Calibri" panose="020F0502020204030204" pitchFamily="34" charset="0"/>
              </a:rPr>
              <a:t>Recommendation</a:t>
            </a:r>
            <a:r>
              <a:rPr lang="en-US" b="0" i="0" u="none" strike="noStrike">
                <a:effectLst/>
                <a:latin typeface="Calibri" panose="020F0502020204030204" pitchFamily="34" charset="0"/>
              </a:rPr>
              <a:t> – if this is not of interest, not part of the study goals, really consider whether it makes sense to perform additional analyses controlling for race.</a:t>
            </a:r>
            <a:r>
              <a:rPr lang="en-US" b="0" i="0">
                <a:effectLst/>
                <a:latin typeface="Calibri" panose="020F0502020204030204" pitchFamily="34" charset="0"/>
              </a:rPr>
              <a:t>​</a:t>
            </a:r>
            <a:endParaRPr lang="en-US" b="0" i="0">
              <a:effectLst/>
              <a:latin typeface="Arial" panose="020B0604020202020204" pitchFamily="34" charset="0"/>
            </a:endParaRPr>
          </a:p>
          <a:p>
            <a:pPr marL="342900" lvl="1" indent="0" fontAlgn="base">
              <a:buNone/>
            </a:pPr>
            <a:r>
              <a:rPr lang="en-US" b="0" i="0" u="none" strike="noStrike">
                <a:effectLst/>
                <a:latin typeface="Calibri" panose="020F0502020204030204" pitchFamily="34" charset="0"/>
              </a:rPr>
              <a:t>-  Sometimes it makes sense to add in some sort of sensitivity analysis</a:t>
            </a:r>
            <a:r>
              <a:rPr lang="en-US" b="0" i="0">
                <a:effectLst/>
                <a:latin typeface="Calibri" panose="020F0502020204030204" pitchFamily="34" charset="0"/>
              </a:rPr>
              <a:t>​</a:t>
            </a:r>
            <a:endParaRPr lang="en-US" b="0" i="0">
              <a:effectLst/>
              <a:latin typeface="Arial" panose="020B0604020202020204" pitchFamily="34" charset="0"/>
            </a:endParaRPr>
          </a:p>
          <a:p>
            <a:pPr marL="342900" lvl="1" indent="0" fontAlgn="base">
              <a:buNone/>
            </a:pPr>
            <a:r>
              <a:rPr lang="en-US" b="0" i="0" u="none" strike="noStrike">
                <a:effectLst/>
                <a:latin typeface="Calibri" panose="020F0502020204030204" pitchFamily="34" charset="0"/>
              </a:rPr>
              <a:t>-  Sometimes it does not – it is okay to push back here</a:t>
            </a:r>
            <a:endParaRPr lang="en-US" b="0" i="0">
              <a:effectLst/>
              <a:latin typeface="Arial" panose="020B0604020202020204" pitchFamily="34" charset="0"/>
            </a:endParaRPr>
          </a:p>
          <a:p>
            <a:endParaRPr lang="en-US"/>
          </a:p>
        </p:txBody>
      </p:sp>
      <p:sp>
        <p:nvSpPr>
          <p:cNvPr id="3" name="Title 2">
            <a:extLst>
              <a:ext uri="{FF2B5EF4-FFF2-40B4-BE49-F238E27FC236}">
                <a16:creationId xmlns:a16="http://schemas.microsoft.com/office/drawing/2014/main" id="{A5A05C4D-7771-5756-746A-F674D84F7183}"/>
              </a:ext>
            </a:extLst>
          </p:cNvPr>
          <p:cNvSpPr>
            <a:spLocks noGrp="1"/>
          </p:cNvSpPr>
          <p:nvPr>
            <p:ph type="title"/>
          </p:nvPr>
        </p:nvSpPr>
        <p:spPr/>
        <p:txBody>
          <a:bodyPr>
            <a:normAutofit/>
          </a:bodyPr>
          <a:lstStyle/>
          <a:p>
            <a:r>
              <a:rPr lang="en-US" sz="2400"/>
              <a:t>What typically comes next?</a:t>
            </a:r>
            <a:br>
              <a:rPr lang="en-US" sz="2400"/>
            </a:br>
            <a:r>
              <a:rPr lang="en-US" sz="1800" b="0" i="0">
                <a:solidFill>
                  <a:srgbClr val="7030A0"/>
                </a:solidFill>
                <a:effectLst/>
                <a:latin typeface="Calibri" panose="020F0502020204030204" pitchFamily="34" charset="0"/>
              </a:rPr>
              <a:t>After primary analyses</a:t>
            </a:r>
            <a:endParaRPr lang="en-US" sz="1800">
              <a:solidFill>
                <a:srgbClr val="7030A0"/>
              </a:solidFill>
            </a:endParaRPr>
          </a:p>
        </p:txBody>
      </p:sp>
    </p:spTree>
    <p:extLst>
      <p:ext uri="{BB962C8B-B14F-4D97-AF65-F5344CB8AC3E}">
        <p14:creationId xmlns:p14="http://schemas.microsoft.com/office/powerpoint/2010/main" val="1606191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24B688-E324-4438-F44D-286072931D4A}"/>
              </a:ext>
            </a:extLst>
          </p:cNvPr>
          <p:cNvSpPr>
            <a:spLocks noGrp="1"/>
          </p:cNvSpPr>
          <p:nvPr>
            <p:ph idx="1"/>
          </p:nvPr>
        </p:nvSpPr>
        <p:spPr/>
        <p:txBody>
          <a:bodyPr/>
          <a:lstStyle/>
          <a:p>
            <a:pPr algn="l" rtl="0" fontAlgn="base">
              <a:buFont typeface="Arial" panose="020B0604020202020204" pitchFamily="34" charset="0"/>
              <a:buChar char="•"/>
            </a:pPr>
            <a:r>
              <a:rPr lang="en-US" sz="1800" b="1" i="0" u="none" strike="noStrike">
                <a:effectLst/>
                <a:latin typeface="Calibri" panose="020F0502020204030204" pitchFamily="34" charset="0"/>
              </a:rPr>
              <a:t>If we have reason to believe that race or ethnicity does have an effect</a:t>
            </a:r>
            <a:r>
              <a:rPr lang="en-US" sz="1800" b="0" i="0" u="none" strike="noStrike">
                <a:effectLst/>
                <a:latin typeface="Calibri" panose="020F0502020204030204" pitchFamily="34" charset="0"/>
              </a:rPr>
              <a:t> on outcome (in this case depression scores), and it is </a:t>
            </a:r>
            <a:r>
              <a:rPr lang="en-US" sz="1800" b="1" i="0" u="none" strike="noStrike">
                <a:effectLst/>
                <a:latin typeface="Calibri" panose="020F0502020204030204" pitchFamily="34" charset="0"/>
              </a:rPr>
              <a:t>scientifically justified</a:t>
            </a:r>
            <a:r>
              <a:rPr lang="en-US" sz="1800" b="0" i="0" u="none" strike="noStrike">
                <a:effectLst/>
                <a:latin typeface="Calibri" panose="020F0502020204030204" pitchFamily="34" charset="0"/>
              </a:rPr>
              <a:t>, consider adjusting for race or ethnicity.</a:t>
            </a:r>
            <a:r>
              <a:rPr lang="en-US" sz="1800" b="0" i="0">
                <a:effectLst/>
                <a:latin typeface="Calibri" panose="020F0502020204030204" pitchFamily="34" charset="0"/>
              </a:rPr>
              <a:t>​</a:t>
            </a:r>
            <a:endParaRPr lang="en-US" sz="1800" b="0" i="0">
              <a:effectLst/>
              <a:latin typeface="Arial" panose="020B0604020202020204" pitchFamily="34" charset="0"/>
            </a:endParaRPr>
          </a:p>
          <a:p>
            <a:pPr algn="l" rtl="0" fontAlgn="base">
              <a:buFont typeface="Arial" panose="020B0604020202020204" pitchFamily="34" charset="0"/>
              <a:buChar char="•"/>
            </a:pPr>
            <a:r>
              <a:rPr lang="en-US" sz="1800" b="0" i="0" u="none" strike="noStrike">
                <a:effectLst/>
                <a:latin typeface="Calibri" panose="020F0502020204030204" pitchFamily="34" charset="0"/>
              </a:rPr>
              <a:t>Ideally, this would be a </a:t>
            </a:r>
            <a:r>
              <a:rPr lang="en-US" sz="1800" b="1" i="0" u="none" strike="noStrike">
                <a:effectLst/>
                <a:latin typeface="Calibri" panose="020F0502020204030204" pitchFamily="34" charset="0"/>
              </a:rPr>
              <a:t>pre-specified</a:t>
            </a:r>
            <a:r>
              <a:rPr lang="en-US" sz="1800" b="0" i="0" u="none" strike="noStrike">
                <a:effectLst/>
                <a:latin typeface="Calibri" panose="020F0502020204030204" pitchFamily="34" charset="0"/>
              </a:rPr>
              <a:t> adjustment. </a:t>
            </a:r>
            <a:r>
              <a:rPr lang="en-US" sz="1800" b="0" i="0">
                <a:effectLst/>
                <a:latin typeface="Calibri" panose="020F0502020204030204" pitchFamily="34" charset="0"/>
              </a:rPr>
              <a:t>​</a:t>
            </a:r>
            <a:endParaRPr lang="en-US" sz="1800" b="0" i="0">
              <a:effectLst/>
              <a:latin typeface="Arial" panose="020B0604020202020204" pitchFamily="34" charset="0"/>
            </a:endParaRPr>
          </a:p>
          <a:p>
            <a:pPr algn="l" rtl="0" fontAlgn="base">
              <a:buFont typeface="Arial" panose="020B0604020202020204" pitchFamily="34" charset="0"/>
              <a:buChar char="•"/>
            </a:pPr>
            <a:r>
              <a:rPr lang="en-US" sz="1800" b="1" i="0" u="none" strike="noStrike">
                <a:effectLst/>
                <a:latin typeface="Calibri" panose="020F0502020204030204" pitchFamily="34" charset="0"/>
              </a:rPr>
              <a:t>Example: </a:t>
            </a:r>
            <a:r>
              <a:rPr lang="en-US" sz="1800" b="0" i="0" u="none" strike="noStrike">
                <a:effectLst/>
                <a:latin typeface="Calibri" panose="020F0502020204030204" pitchFamily="34" charset="0"/>
              </a:rPr>
              <a:t>perhaps there is reason to believe that those self-identifying as Hispanic have differing depressive symptoms scores, in general, than those not self-identifying as Hispanic. </a:t>
            </a:r>
            <a:r>
              <a:rPr lang="en-US" sz="1800" b="0" i="0">
                <a:effectLst/>
                <a:latin typeface="Calibri" panose="020F0502020204030204" pitchFamily="34" charset="0"/>
              </a:rPr>
              <a:t>​</a:t>
            </a:r>
            <a:endParaRPr lang="en-US" sz="1800" b="0" i="0">
              <a:effectLst/>
              <a:latin typeface="Arial" panose="020B0604020202020204" pitchFamily="34" charset="0"/>
            </a:endParaRPr>
          </a:p>
          <a:p>
            <a:pPr marL="0" indent="0" algn="l" rtl="0" fontAlgn="base">
              <a:buNone/>
            </a:pPr>
            <a:r>
              <a:rPr lang="en-US" sz="1800" b="0" i="0" u="none" strike="noStrike">
                <a:effectLst/>
                <a:latin typeface="Calibri" panose="020F0502020204030204" pitchFamily="34" charset="0"/>
              </a:rPr>
              <a:t>To control for this (assumed) difference, your new model becomes something like: </a:t>
            </a:r>
            <a:r>
              <a:rPr lang="en-US" sz="1800" b="0" i="0">
                <a:effectLst/>
                <a:latin typeface="Calibri" panose="020F0502020204030204" pitchFamily="34" charset="0"/>
              </a:rPr>
              <a:t>​</a:t>
            </a:r>
          </a:p>
          <a:p>
            <a:pPr marL="0" indent="0" algn="l" rtl="0" fontAlgn="base">
              <a:buNone/>
            </a:pPr>
            <a:endParaRPr lang="en-US" sz="1800" b="0" i="0">
              <a:effectLst/>
              <a:latin typeface="Arial" panose="020B0604020202020204" pitchFamily="34" charset="0"/>
            </a:endParaRPr>
          </a:p>
          <a:p>
            <a:pPr marL="0" indent="0" algn="l" rtl="0" fontAlgn="base">
              <a:buNone/>
            </a:pPr>
            <a:r>
              <a:rPr lang="en-US" sz="1800" b="0" i="0" u="none" strike="noStrike">
                <a:effectLst/>
                <a:latin typeface="Calibri" panose="020F0502020204030204" pitchFamily="34" charset="0"/>
              </a:rPr>
              <a:t>               Y = intercept + time + </a:t>
            </a:r>
            <a:r>
              <a:rPr lang="en-US" sz="1800" b="0" i="1" u="none" strike="noStrike">
                <a:effectLst/>
                <a:latin typeface="Calibri" panose="020F0502020204030204" pitchFamily="34" charset="0"/>
              </a:rPr>
              <a:t>ethnicity </a:t>
            </a:r>
            <a:r>
              <a:rPr lang="en-US" sz="1800" b="0" i="0" u="none" strike="noStrike">
                <a:effectLst/>
                <a:latin typeface="Calibri" panose="020F0502020204030204" pitchFamily="34" charset="0"/>
              </a:rPr>
              <a:t>+ </a:t>
            </a:r>
            <a:r>
              <a:rPr lang="en-US" sz="1800" b="1" i="0" u="none" strike="noStrike">
                <a:effectLst/>
                <a:latin typeface="Calibri" panose="020F0502020204030204" pitchFamily="34" charset="0"/>
              </a:rPr>
              <a:t>study arm </a:t>
            </a:r>
            <a:r>
              <a:rPr lang="en-US" sz="1800" b="0" i="0" u="none" strike="noStrike">
                <a:effectLst/>
                <a:latin typeface="Calibri" panose="020F0502020204030204" pitchFamily="34" charset="0"/>
              </a:rPr>
              <a:t>+ error + </a:t>
            </a:r>
            <a:r>
              <a:rPr lang="en-US" sz="1800" b="0" i="1" u="none" strike="noStrike">
                <a:effectLst/>
                <a:latin typeface="Calibri" panose="020F0502020204030204" pitchFamily="34" charset="0"/>
              </a:rPr>
              <a:t>error</a:t>
            </a:r>
            <a:endParaRPr lang="en-US" sz="1800" b="0" i="0">
              <a:effectLst/>
              <a:latin typeface="Arial" panose="020B0604020202020204" pitchFamily="34" charset="0"/>
            </a:endParaRPr>
          </a:p>
          <a:p>
            <a:endParaRPr lang="en-US"/>
          </a:p>
        </p:txBody>
      </p:sp>
      <p:sp>
        <p:nvSpPr>
          <p:cNvPr id="3" name="Title 2">
            <a:extLst>
              <a:ext uri="{FF2B5EF4-FFF2-40B4-BE49-F238E27FC236}">
                <a16:creationId xmlns:a16="http://schemas.microsoft.com/office/drawing/2014/main" id="{BDA228AD-EAC8-A96A-FDF5-F73C93931098}"/>
              </a:ext>
            </a:extLst>
          </p:cNvPr>
          <p:cNvSpPr>
            <a:spLocks noGrp="1"/>
          </p:cNvSpPr>
          <p:nvPr>
            <p:ph type="title"/>
          </p:nvPr>
        </p:nvSpPr>
        <p:spPr/>
        <p:txBody>
          <a:bodyPr>
            <a:normAutofit/>
          </a:bodyPr>
          <a:lstStyle/>
          <a:p>
            <a:r>
              <a:rPr lang="en-US" sz="2400"/>
              <a:t>What typically comes next?</a:t>
            </a:r>
            <a:br>
              <a:rPr lang="en-US"/>
            </a:br>
            <a:r>
              <a:rPr lang="en-US" sz="2000" b="0" i="0">
                <a:solidFill>
                  <a:srgbClr val="7030A0"/>
                </a:solidFill>
                <a:effectLst/>
                <a:latin typeface="Calibri" panose="020F0502020204030204" pitchFamily="34" charset="0"/>
              </a:rPr>
              <a:t>After primary analyses</a:t>
            </a:r>
            <a:endParaRPr lang="en-US" sz="2000">
              <a:solidFill>
                <a:srgbClr val="7030A0"/>
              </a:solidFill>
            </a:endParaRPr>
          </a:p>
        </p:txBody>
      </p:sp>
    </p:spTree>
    <p:extLst>
      <p:ext uri="{BB962C8B-B14F-4D97-AF65-F5344CB8AC3E}">
        <p14:creationId xmlns:p14="http://schemas.microsoft.com/office/powerpoint/2010/main" val="1118164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4029FB4-1298-F0F0-0667-F99CF07FCC97}"/>
              </a:ext>
            </a:extLst>
          </p:cNvPr>
          <p:cNvPicPr>
            <a:picLocks noGrp="1" noChangeAspect="1"/>
          </p:cNvPicPr>
          <p:nvPr>
            <p:ph idx="1"/>
          </p:nvPr>
        </p:nvPicPr>
        <p:blipFill>
          <a:blip r:embed="rId3"/>
          <a:stretch>
            <a:fillRect/>
          </a:stretch>
        </p:blipFill>
        <p:spPr>
          <a:xfrm>
            <a:off x="1179833" y="841619"/>
            <a:ext cx="4767772" cy="2434038"/>
          </a:xfrm>
        </p:spPr>
      </p:pic>
      <p:sp>
        <p:nvSpPr>
          <p:cNvPr id="3" name="Title 2">
            <a:extLst>
              <a:ext uri="{FF2B5EF4-FFF2-40B4-BE49-F238E27FC236}">
                <a16:creationId xmlns:a16="http://schemas.microsoft.com/office/drawing/2014/main" id="{841089C0-525D-780C-2602-56EE9BC147BB}"/>
              </a:ext>
            </a:extLst>
          </p:cNvPr>
          <p:cNvSpPr>
            <a:spLocks noGrp="1"/>
          </p:cNvSpPr>
          <p:nvPr>
            <p:ph type="title"/>
          </p:nvPr>
        </p:nvSpPr>
        <p:spPr>
          <a:xfrm>
            <a:off x="274967" y="134753"/>
            <a:ext cx="7207658" cy="809897"/>
          </a:xfrm>
        </p:spPr>
        <p:txBody>
          <a:bodyPr>
            <a:normAutofit/>
          </a:bodyPr>
          <a:lstStyle/>
          <a:p>
            <a:r>
              <a:rPr lang="en-US" sz="2400"/>
              <a:t>What does this mean?</a:t>
            </a:r>
            <a:br>
              <a:rPr lang="en-US"/>
            </a:br>
            <a:r>
              <a:rPr lang="en-US" sz="1800" b="0" i="0" u="none" strike="noStrike">
                <a:solidFill>
                  <a:srgbClr val="7030A0"/>
                </a:solidFill>
                <a:effectLst/>
                <a:latin typeface="Calibri" panose="020F0502020204030204" pitchFamily="34" charset="0"/>
              </a:rPr>
              <a:t>Y = intercept + time + </a:t>
            </a:r>
            <a:r>
              <a:rPr lang="en-US" sz="1800" b="0" i="1" u="none" strike="noStrike">
                <a:solidFill>
                  <a:srgbClr val="7030A0"/>
                </a:solidFill>
                <a:effectLst/>
                <a:latin typeface="Calibri" panose="020F0502020204030204" pitchFamily="34" charset="0"/>
              </a:rPr>
              <a:t>ethnicity </a:t>
            </a:r>
            <a:r>
              <a:rPr lang="en-US" sz="1800" b="0" i="0" u="none" strike="noStrike">
                <a:solidFill>
                  <a:srgbClr val="7030A0"/>
                </a:solidFill>
                <a:effectLst/>
                <a:latin typeface="Calibri" panose="020F0502020204030204" pitchFamily="34" charset="0"/>
              </a:rPr>
              <a:t>+ </a:t>
            </a:r>
            <a:r>
              <a:rPr lang="en-US" sz="1800" b="1" i="0" u="none" strike="noStrike">
                <a:solidFill>
                  <a:srgbClr val="7030A0"/>
                </a:solidFill>
                <a:effectLst/>
                <a:latin typeface="Calibri" panose="020F0502020204030204" pitchFamily="34" charset="0"/>
              </a:rPr>
              <a:t>study arm </a:t>
            </a:r>
            <a:r>
              <a:rPr lang="en-US" sz="1800" b="0" i="0" u="none" strike="noStrike">
                <a:solidFill>
                  <a:srgbClr val="7030A0"/>
                </a:solidFill>
                <a:effectLst/>
                <a:latin typeface="Calibri" panose="020F0502020204030204" pitchFamily="34" charset="0"/>
              </a:rPr>
              <a:t>+ error + </a:t>
            </a:r>
            <a:r>
              <a:rPr lang="en-US" sz="1800" b="0" i="1" u="none" strike="noStrike">
                <a:solidFill>
                  <a:srgbClr val="7030A0"/>
                </a:solidFill>
                <a:effectLst/>
                <a:latin typeface="Calibri" panose="020F0502020204030204" pitchFamily="34" charset="0"/>
              </a:rPr>
              <a:t>error</a:t>
            </a:r>
            <a:endParaRPr lang="en-US">
              <a:solidFill>
                <a:srgbClr val="7030A0"/>
              </a:solidFill>
            </a:endParaRPr>
          </a:p>
        </p:txBody>
      </p:sp>
      <p:sp>
        <p:nvSpPr>
          <p:cNvPr id="8" name="TextBox 7">
            <a:extLst>
              <a:ext uri="{FF2B5EF4-FFF2-40B4-BE49-F238E27FC236}">
                <a16:creationId xmlns:a16="http://schemas.microsoft.com/office/drawing/2014/main" id="{0E22E6D0-7100-AAE3-A60E-DECB9E927162}"/>
              </a:ext>
            </a:extLst>
          </p:cNvPr>
          <p:cNvSpPr txBox="1"/>
          <p:nvPr/>
        </p:nvSpPr>
        <p:spPr>
          <a:xfrm>
            <a:off x="274967" y="3384568"/>
            <a:ext cx="8358389" cy="1338828"/>
          </a:xfrm>
          <a:prstGeom prst="rect">
            <a:avLst/>
          </a:prstGeom>
          <a:noFill/>
        </p:spPr>
        <p:txBody>
          <a:bodyPr wrap="square">
            <a:spAutoFit/>
          </a:bodyPr>
          <a:lstStyle/>
          <a:p>
            <a:pPr algn="l" rtl="0" fontAlgn="base"/>
            <a:r>
              <a:rPr lang="en-US" b="1" i="0" u="none" strike="noStrike">
                <a:effectLst/>
                <a:latin typeface="Calibri" panose="020F0502020204030204" pitchFamily="34" charset="0"/>
              </a:rPr>
              <a:t>Assumption</a:t>
            </a:r>
            <a:r>
              <a:rPr lang="en-US" b="0" i="0" u="none" strike="noStrike">
                <a:effectLst/>
                <a:latin typeface="Calibri" panose="020F0502020204030204" pitchFamily="34" charset="0"/>
              </a:rPr>
              <a:t>: there is an inherent difference in symptom scores between these two groups, regardless of treatment.  </a:t>
            </a:r>
            <a:r>
              <a:rPr lang="en-US" b="0" i="0" u="none" strike="noStrike">
                <a:solidFill>
                  <a:srgbClr val="54585A"/>
                </a:solidFill>
                <a:effectLst/>
                <a:latin typeface="Calibri" panose="020F0502020204030204" pitchFamily="34" charset="0"/>
              </a:rPr>
              <a:t> </a:t>
            </a:r>
            <a:r>
              <a:rPr lang="en-US" b="0" i="0" u="none" strike="noStrike">
                <a:solidFill>
                  <a:srgbClr val="54585A"/>
                </a:solidFill>
                <a:effectLst/>
                <a:latin typeface="Calibri" panose="020F0502020204030204" pitchFamily="34" charset="0"/>
                <a:sym typeface="Wingdings" panose="05000000000000000000" pitchFamily="2" charset="2"/>
              </a:rPr>
              <a:t></a:t>
            </a:r>
            <a:r>
              <a:rPr lang="en-US" b="0" i="0" u="none" strike="noStrike">
                <a:effectLst/>
                <a:latin typeface="Calibri" panose="020F0502020204030204" pitchFamily="34" charset="0"/>
              </a:rPr>
              <a:t> </a:t>
            </a:r>
            <a:r>
              <a:rPr lang="en-US" b="0" i="1" u="none" strike="noStrike">
                <a:effectLst/>
                <a:latin typeface="Calibri" panose="020F0502020204030204" pitchFamily="34" charset="0"/>
              </a:rPr>
              <a:t>Is </a:t>
            </a:r>
            <a:r>
              <a:rPr lang="en-US" i="1">
                <a:latin typeface="Calibri" panose="020F0502020204030204" pitchFamily="34" charset="0"/>
              </a:rPr>
              <a:t>th</a:t>
            </a:r>
            <a:r>
              <a:rPr lang="en-US" b="0" i="1" u="none" strike="noStrike">
                <a:effectLst/>
                <a:latin typeface="Calibri" panose="020F0502020204030204" pitchFamily="34" charset="0"/>
              </a:rPr>
              <a:t>is a valid / justified assumption? </a:t>
            </a:r>
            <a:r>
              <a:rPr lang="en-US" b="0" i="0">
                <a:effectLst/>
                <a:latin typeface="Calibri" panose="020F0502020204030204" pitchFamily="34" charset="0"/>
              </a:rPr>
              <a:t>​</a:t>
            </a:r>
            <a:endParaRPr lang="en-US" b="0" i="0">
              <a:effectLst/>
              <a:latin typeface="Segoe UI" panose="020B0502040204020203" pitchFamily="34" charset="0"/>
            </a:endParaRPr>
          </a:p>
          <a:p>
            <a:pPr marL="285750" indent="-285750" algn="l" rtl="0" fontAlgn="base">
              <a:buFont typeface="Arial" panose="020B0604020202020204" pitchFamily="34" charset="0"/>
              <a:buChar char="•"/>
            </a:pPr>
            <a:r>
              <a:rPr lang="en-US" b="0" i="0" u="none" strike="noStrike">
                <a:effectLst/>
                <a:latin typeface="Calibri" panose="020F0502020204030204" pitchFamily="34" charset="0"/>
              </a:rPr>
              <a:t>It is impossible, in a randomized study to obtain perfectly “balanced” distributions of all variables across study arms. </a:t>
            </a:r>
            <a:r>
              <a:rPr lang="en-US" b="0" i="0">
                <a:effectLst/>
                <a:latin typeface="Calibri" panose="020F0502020204030204" pitchFamily="34" charset="0"/>
              </a:rPr>
              <a:t>​</a:t>
            </a:r>
            <a:endParaRPr lang="en-US" b="0" i="0">
              <a:effectLst/>
              <a:latin typeface="Arial" panose="020B0604020202020204" pitchFamily="34" charset="0"/>
            </a:endParaRPr>
          </a:p>
          <a:p>
            <a:pPr marL="285750" indent="-285750" algn="l" rtl="0" fontAlgn="base">
              <a:buFont typeface="Arial" panose="020B0604020202020204" pitchFamily="34" charset="0"/>
              <a:buChar char="•"/>
            </a:pPr>
            <a:r>
              <a:rPr lang="en-US" b="0" i="0" u="none" strike="noStrike">
                <a:effectLst/>
                <a:latin typeface="Calibri" panose="020F0502020204030204" pitchFamily="34" charset="0"/>
              </a:rPr>
              <a:t>Adding in variables for which there is an assumption like this helps increase precision on the estimate of interest (i.e., that study arm effect).</a:t>
            </a:r>
            <a:endParaRPr lang="en-US" b="0" i="0">
              <a:effectLst/>
              <a:latin typeface="Arial" panose="020B0604020202020204" pitchFamily="34" charset="0"/>
            </a:endParaRPr>
          </a:p>
        </p:txBody>
      </p:sp>
    </p:spTree>
    <p:extLst>
      <p:ext uri="{BB962C8B-B14F-4D97-AF65-F5344CB8AC3E}">
        <p14:creationId xmlns:p14="http://schemas.microsoft.com/office/powerpoint/2010/main" val="2728472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224436-DBAA-4FB3-B44B-AC1D7479687F}"/>
              </a:ext>
            </a:extLst>
          </p:cNvPr>
          <p:cNvSpPr>
            <a:spLocks noGrp="1"/>
          </p:cNvSpPr>
          <p:nvPr>
            <p:ph type="title"/>
          </p:nvPr>
        </p:nvSpPr>
        <p:spPr>
          <a:xfrm>
            <a:off x="274967" y="134754"/>
            <a:ext cx="7445918" cy="671720"/>
          </a:xfrm>
        </p:spPr>
        <p:txBody>
          <a:bodyPr>
            <a:normAutofit fontScale="90000"/>
          </a:bodyPr>
          <a:lstStyle/>
          <a:p>
            <a:r>
              <a:rPr lang="en-US" sz="2700"/>
              <a:t>What about heterogeneity in treatment effects? </a:t>
            </a:r>
            <a:br>
              <a:rPr lang="en-US"/>
            </a:br>
            <a:r>
              <a:rPr lang="en-US" sz="1800" b="0" i="0" u="none" strike="noStrike">
                <a:solidFill>
                  <a:srgbClr val="7030A0"/>
                </a:solidFill>
                <a:effectLst/>
                <a:latin typeface="Calibri" panose="020F0502020204030204" pitchFamily="34" charset="0"/>
              </a:rPr>
              <a:t>Usually more exploratory in nature, unless these are primary goals of the research study</a:t>
            </a:r>
            <a:endParaRPr lang="en-US" sz="1800">
              <a:solidFill>
                <a:srgbClr val="7030A0"/>
              </a:solidFill>
            </a:endParaRPr>
          </a:p>
        </p:txBody>
      </p:sp>
      <p:sp>
        <p:nvSpPr>
          <p:cNvPr id="4" name="Content Placeholder 2">
            <a:extLst>
              <a:ext uri="{FF2B5EF4-FFF2-40B4-BE49-F238E27FC236}">
                <a16:creationId xmlns:a16="http://schemas.microsoft.com/office/drawing/2014/main" id="{9FEBFC4A-C37A-2E92-1A15-B4EECB69EB32}"/>
              </a:ext>
            </a:extLst>
          </p:cNvPr>
          <p:cNvSpPr>
            <a:spLocks noGrp="1"/>
          </p:cNvSpPr>
          <p:nvPr>
            <p:ph idx="1"/>
          </p:nvPr>
        </p:nvSpPr>
        <p:spPr>
          <a:xfrm>
            <a:off x="274967" y="817406"/>
            <a:ext cx="8601614" cy="3598202"/>
          </a:xfrm>
          <a:prstGeom prst="rect">
            <a:avLst/>
          </a:prstGeom>
        </p:spPr>
        <p:txBody>
          <a:bodyPr vert="horz" lIns="0" tIns="0" rIns="91440" bIns="45720" rtlCol="0">
            <a:noAutofit/>
          </a:bodyPr>
          <a:lstStyle>
            <a:lvl1pPr marL="174625" marR="0" indent="-174625" algn="l" defTabSz="457200" rtl="0" eaLnBrk="1" fontAlgn="auto" latinLnBrk="0" hangingPunct="1">
              <a:lnSpc>
                <a:spcPct val="100000"/>
              </a:lnSpc>
              <a:spcBef>
                <a:spcPct val="20000"/>
              </a:spcBef>
              <a:spcAft>
                <a:spcPts val="0"/>
              </a:spcAft>
              <a:buClr>
                <a:srgbClr val="917EAE"/>
              </a:buClr>
              <a:buSzTx/>
              <a:buFont typeface="Arial"/>
              <a:buChar char="•"/>
              <a:tabLst/>
              <a:defRPr kern="1200" spc="-50">
                <a:solidFill>
                  <a:schemeClr val="tx1"/>
                </a:solidFill>
                <a:latin typeface="+mn-lt"/>
                <a:ea typeface="+mn-ea"/>
                <a:cs typeface="+mn-cs"/>
              </a:defRPr>
            </a:lvl1pPr>
            <a:lvl2pPr marL="403225" marR="0" indent="-228600" algn="l" defTabSz="457200" rtl="0" eaLnBrk="1" fontAlgn="auto" latinLnBrk="0" hangingPunct="1">
              <a:lnSpc>
                <a:spcPct val="100000"/>
              </a:lnSpc>
              <a:spcBef>
                <a:spcPct val="20000"/>
              </a:spcBef>
              <a:spcAft>
                <a:spcPts val="0"/>
              </a:spcAft>
              <a:buClrTx/>
              <a:buSzTx/>
              <a:buFont typeface="Lucida Grande"/>
              <a:buChar char="-"/>
              <a:tabLst/>
              <a:defRPr kern="1200" spc="-50">
                <a:solidFill>
                  <a:schemeClr val="tx1"/>
                </a:solidFill>
                <a:latin typeface="+mn-lt"/>
                <a:ea typeface="+mn-ea"/>
                <a:cs typeface="+mn-cs"/>
              </a:defRPr>
            </a:lvl2pPr>
            <a:lvl3pPr marL="630238" marR="0" indent="-174625" algn="l" defTabSz="457200" rtl="0" eaLnBrk="1" fontAlgn="auto" latinLnBrk="0" hangingPunct="1">
              <a:lnSpc>
                <a:spcPct val="100000"/>
              </a:lnSpc>
              <a:spcBef>
                <a:spcPct val="20000"/>
              </a:spcBef>
              <a:spcAft>
                <a:spcPts val="0"/>
              </a:spcAft>
              <a:buClrTx/>
              <a:buSzTx/>
              <a:buFont typeface="Arial"/>
              <a:buChar char="•"/>
              <a:tabLst/>
              <a:defRPr sz="1400" kern="1200" spc="-50">
                <a:solidFill>
                  <a:schemeClr val="tx1"/>
                </a:solidFill>
                <a:latin typeface="+mn-lt"/>
                <a:ea typeface="+mn-ea"/>
                <a:cs typeface="+mn-cs"/>
              </a:defRPr>
            </a:lvl3pPr>
            <a:lvl4pPr marL="796925" marR="0" indent="-166688" algn="l" defTabSz="457200" rtl="0" eaLnBrk="1" fontAlgn="auto" latinLnBrk="0" hangingPunct="1">
              <a:lnSpc>
                <a:spcPct val="100000"/>
              </a:lnSpc>
              <a:spcBef>
                <a:spcPct val="20000"/>
              </a:spcBef>
              <a:spcAft>
                <a:spcPts val="0"/>
              </a:spcAft>
              <a:buClrTx/>
              <a:buSzTx/>
              <a:buFont typeface="Arial"/>
              <a:buChar char="•"/>
              <a:tabLst/>
              <a:defRPr sz="1400" kern="1200" spc="-50">
                <a:solidFill>
                  <a:schemeClr val="tx1"/>
                </a:solidFill>
                <a:latin typeface="+mn-lt"/>
                <a:ea typeface="+mn-ea"/>
                <a:cs typeface="+mn-cs"/>
              </a:defRPr>
            </a:lvl4pPr>
            <a:lvl5pPr marL="971550" marR="0" indent="-174625" algn="l" defTabSz="457200" rtl="0" eaLnBrk="1" fontAlgn="auto" latinLnBrk="0" hangingPunct="1">
              <a:lnSpc>
                <a:spcPct val="100000"/>
              </a:lnSpc>
              <a:spcBef>
                <a:spcPct val="20000"/>
              </a:spcBef>
              <a:spcAft>
                <a:spcPts val="0"/>
              </a:spcAft>
              <a:buClrTx/>
              <a:buSzTx/>
              <a:buFont typeface="Arial"/>
              <a:buChar char="•"/>
              <a:tabLst/>
              <a:defRPr sz="1400" kern="1200" spc="-5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a:t>What does this mean in context of our example</a:t>
            </a:r>
            <a:r>
              <a:rPr lang="en-US" sz="1600"/>
              <a:t>? </a:t>
            </a:r>
          </a:p>
          <a:p>
            <a:pPr lvl="1"/>
            <a:r>
              <a:rPr lang="en-US" sz="1600"/>
              <a:t>Do we have evidence of a differing study arm effect within groups of participants self-identifying as specific ethnic categories? </a:t>
            </a:r>
          </a:p>
          <a:p>
            <a:pPr marL="0" indent="0">
              <a:buNone/>
            </a:pPr>
            <a:endParaRPr lang="en-US"/>
          </a:p>
          <a:p>
            <a:endParaRPr lang="en-US"/>
          </a:p>
          <a:p>
            <a:pPr marL="174625" lvl="1" indent="0">
              <a:buNone/>
            </a:pPr>
            <a:endParaRPr lang="en-US"/>
          </a:p>
        </p:txBody>
      </p:sp>
      <p:pic>
        <p:nvPicPr>
          <p:cNvPr id="6" name="Picture 5">
            <a:extLst>
              <a:ext uri="{FF2B5EF4-FFF2-40B4-BE49-F238E27FC236}">
                <a16:creationId xmlns:a16="http://schemas.microsoft.com/office/drawing/2014/main" id="{B29F0842-4C23-F6C1-0133-D326ABD7880E}"/>
              </a:ext>
            </a:extLst>
          </p:cNvPr>
          <p:cNvPicPr>
            <a:picLocks noChangeAspect="1"/>
          </p:cNvPicPr>
          <p:nvPr/>
        </p:nvPicPr>
        <p:blipFill rotWithShape="1">
          <a:blip r:embed="rId3"/>
          <a:srcRect l="2329" t="3783" r="1188" b="2428"/>
          <a:stretch/>
        </p:blipFill>
        <p:spPr>
          <a:xfrm>
            <a:off x="2028423" y="1627303"/>
            <a:ext cx="5750416" cy="2072724"/>
          </a:xfrm>
          <a:prstGeom prst="rect">
            <a:avLst/>
          </a:prstGeom>
        </p:spPr>
      </p:pic>
      <p:sp>
        <p:nvSpPr>
          <p:cNvPr id="8" name="TextBox 7">
            <a:extLst>
              <a:ext uri="{FF2B5EF4-FFF2-40B4-BE49-F238E27FC236}">
                <a16:creationId xmlns:a16="http://schemas.microsoft.com/office/drawing/2014/main" id="{18F28AB9-26B2-1DD1-C093-6F2CC73FB1DD}"/>
              </a:ext>
            </a:extLst>
          </p:cNvPr>
          <p:cNvSpPr txBox="1"/>
          <p:nvPr/>
        </p:nvSpPr>
        <p:spPr>
          <a:xfrm>
            <a:off x="267419" y="3965448"/>
            <a:ext cx="6474671" cy="715581"/>
          </a:xfrm>
          <a:prstGeom prst="rect">
            <a:avLst/>
          </a:prstGeom>
          <a:noFill/>
        </p:spPr>
        <p:txBody>
          <a:bodyPr wrap="square">
            <a:spAutoFit/>
          </a:bodyPr>
          <a:lstStyle/>
          <a:p>
            <a:pPr algn="l" rtl="0" fontAlgn="base"/>
            <a:r>
              <a:rPr lang="en-US" b="1" i="0" u="none" strike="noStrike">
                <a:effectLst/>
                <a:latin typeface="Calibri" panose="020F0502020204030204" pitchFamily="34" charset="0"/>
              </a:rPr>
              <a:t>This may be one hypothesized view of this heterogeneity – there are countless.</a:t>
            </a:r>
            <a:r>
              <a:rPr lang="en-US" b="0" i="0">
                <a:effectLst/>
                <a:latin typeface="Calibri" panose="020F0502020204030204" pitchFamily="34" charset="0"/>
              </a:rPr>
              <a:t>​</a:t>
            </a:r>
            <a:endParaRPr lang="en-US" b="0" i="0">
              <a:effectLst/>
              <a:latin typeface="Segoe UI" panose="020B0502040204020203" pitchFamily="34" charset="0"/>
            </a:endParaRPr>
          </a:p>
          <a:p>
            <a:pPr algn="l" rtl="0" fontAlgn="base"/>
            <a:r>
              <a:rPr lang="en-US" b="1" i="0" u="none" strike="noStrike">
                <a:effectLst/>
                <a:latin typeface="Calibri" panose="020F0502020204030204" pitchFamily="34" charset="0"/>
              </a:rPr>
              <a:t>Statistically… </a:t>
            </a:r>
            <a:r>
              <a:rPr lang="en-US" b="0" i="0">
                <a:effectLst/>
                <a:latin typeface="Calibri" panose="020F0502020204030204" pitchFamily="34" charset="0"/>
              </a:rPr>
              <a:t>​</a:t>
            </a:r>
            <a:endParaRPr lang="en-US" b="0" i="0">
              <a:effectLst/>
              <a:latin typeface="Segoe UI" panose="020B0502040204020203" pitchFamily="34" charset="0"/>
            </a:endParaRPr>
          </a:p>
          <a:p>
            <a:pPr algn="l" rtl="0" fontAlgn="base"/>
            <a:r>
              <a:rPr lang="en-US" b="0" i="0" u="none" strike="noStrike">
                <a:effectLst/>
                <a:latin typeface="Calibri" panose="020F0502020204030204" pitchFamily="34" charset="0"/>
              </a:rPr>
              <a:t>Y = intercept + time + (</a:t>
            </a:r>
            <a:r>
              <a:rPr lang="en-US" b="0" i="1" u="none" strike="noStrike">
                <a:effectLst/>
                <a:latin typeface="Calibri" panose="020F0502020204030204" pitchFamily="34" charset="0"/>
              </a:rPr>
              <a:t>ethnicity)*study arm </a:t>
            </a:r>
            <a:r>
              <a:rPr lang="en-US" b="0" i="0" u="none" strike="noStrike">
                <a:effectLst/>
                <a:latin typeface="Calibri" panose="020F0502020204030204" pitchFamily="34" charset="0"/>
              </a:rPr>
              <a:t>+ error + </a:t>
            </a:r>
            <a:r>
              <a:rPr lang="en-US" b="0" i="1" u="none" strike="noStrike">
                <a:effectLst/>
                <a:latin typeface="Calibri" panose="020F0502020204030204" pitchFamily="34" charset="0"/>
              </a:rPr>
              <a:t>error</a:t>
            </a:r>
            <a:r>
              <a:rPr lang="en-US" b="0" i="0">
                <a:solidFill>
                  <a:srgbClr val="54585A"/>
                </a:solidFill>
                <a:effectLst/>
                <a:latin typeface="Calibri" panose="020F0502020204030204" pitchFamily="34" charset="0"/>
              </a:rPr>
              <a:t>​</a:t>
            </a:r>
            <a:endParaRPr lang="en-US" b="0" i="0">
              <a:solidFill>
                <a:srgbClr val="54585A"/>
              </a:solidFill>
              <a:effectLst/>
              <a:latin typeface="Segoe UI" panose="020B0502040204020203" pitchFamily="34" charset="0"/>
            </a:endParaRPr>
          </a:p>
        </p:txBody>
      </p:sp>
    </p:spTree>
    <p:extLst>
      <p:ext uri="{BB962C8B-B14F-4D97-AF65-F5344CB8AC3E}">
        <p14:creationId xmlns:p14="http://schemas.microsoft.com/office/powerpoint/2010/main" val="3930172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B790F3-5964-4824-B397-6B9601810F13}"/>
              </a:ext>
            </a:extLst>
          </p:cNvPr>
          <p:cNvSpPr>
            <a:spLocks noGrp="1"/>
          </p:cNvSpPr>
          <p:nvPr>
            <p:ph idx="1"/>
          </p:nvPr>
        </p:nvSpPr>
        <p:spPr>
          <a:xfrm>
            <a:off x="164045" y="1090786"/>
            <a:ext cx="8601614" cy="3598202"/>
          </a:xfrm>
        </p:spPr>
        <p:txBody>
          <a:bodyPr vert="horz" lIns="91440" tIns="45720" rIns="91440" bIns="45720" rtlCol="0" anchor="t">
            <a:normAutofit/>
          </a:bodyPr>
          <a:lstStyle/>
          <a:p>
            <a:pPr algn="l" rtl="0" fontAlgn="base">
              <a:buFont typeface="Arial" panose="020B0604020202020204" pitchFamily="34" charset="0"/>
              <a:buChar char="•"/>
            </a:pPr>
            <a:r>
              <a:rPr lang="en-US" sz="2400" i="0" u="none" strike="noStrike" dirty="0">
                <a:solidFill>
                  <a:srgbClr val="54585A"/>
                </a:solidFill>
                <a:effectLst/>
                <a:latin typeface="Calibri"/>
                <a:cs typeface="Calibri"/>
              </a:rPr>
              <a:t>Go back to your research strategy and the </a:t>
            </a:r>
            <a:r>
              <a:rPr lang="en-US" sz="2400" b="1" i="0" u="none" strike="noStrike" dirty="0">
                <a:solidFill>
                  <a:srgbClr val="54585A"/>
                </a:solidFill>
                <a:effectLst/>
                <a:latin typeface="Calibri"/>
                <a:cs typeface="Calibri"/>
              </a:rPr>
              <a:t>overall study goals</a:t>
            </a:r>
            <a:r>
              <a:rPr lang="en-US" sz="2400" i="0" u="none" strike="noStrike" dirty="0">
                <a:solidFill>
                  <a:srgbClr val="54585A"/>
                </a:solidFill>
                <a:effectLst/>
                <a:latin typeface="Calibri"/>
                <a:cs typeface="Calibri"/>
              </a:rPr>
              <a:t>, hypotheses, design, etc. </a:t>
            </a:r>
          </a:p>
          <a:p>
            <a:pPr fontAlgn="base">
              <a:buFont typeface="Arial" panose="020B0604020202020204" pitchFamily="34" charset="0"/>
              <a:buChar char="•"/>
            </a:pPr>
            <a:r>
              <a:rPr lang="en-US" sz="2400" b="1" dirty="0">
                <a:solidFill>
                  <a:srgbClr val="54585A"/>
                </a:solidFill>
                <a:latin typeface="Calibri"/>
                <a:cs typeface="Calibri"/>
              </a:rPr>
              <a:t> </a:t>
            </a:r>
            <a:r>
              <a:rPr lang="en-US" sz="2400" b="1" i="0" u="none" strike="noStrike" dirty="0">
                <a:solidFill>
                  <a:srgbClr val="54585A"/>
                </a:solidFill>
                <a:effectLst/>
                <a:latin typeface="Calibri"/>
                <a:cs typeface="Calibri"/>
              </a:rPr>
              <a:t>Pay attention to your study population</a:t>
            </a:r>
            <a:r>
              <a:rPr lang="en-US" sz="2400" b="0" i="0" dirty="0">
                <a:solidFill>
                  <a:srgbClr val="54585A"/>
                </a:solidFill>
                <a:effectLst/>
                <a:latin typeface="Calibri"/>
                <a:cs typeface="Calibri"/>
              </a:rPr>
              <a:t>​</a:t>
            </a:r>
          </a:p>
          <a:p>
            <a:pPr fontAlgn="base"/>
            <a:r>
              <a:rPr lang="en-US" sz="2400" b="0" i="0" u="none" strike="noStrike" dirty="0">
                <a:solidFill>
                  <a:srgbClr val="54585A"/>
                </a:solidFill>
                <a:effectLst/>
                <a:latin typeface="Calibri"/>
                <a:cs typeface="Calibri"/>
              </a:rPr>
              <a:t>Are adjustments or evaluations for heterogeneity even possible? </a:t>
            </a:r>
            <a:r>
              <a:rPr lang="en-US" sz="2400" b="0" i="0" dirty="0">
                <a:solidFill>
                  <a:srgbClr val="54585A"/>
                </a:solidFill>
                <a:effectLst/>
                <a:latin typeface="Calibri"/>
                <a:cs typeface="Calibri"/>
              </a:rPr>
              <a:t>​</a:t>
            </a:r>
          </a:p>
          <a:p>
            <a:pPr fontAlgn="base"/>
            <a:r>
              <a:rPr lang="en-US" sz="2400" b="0" i="0" u="none" strike="noStrike" dirty="0">
                <a:solidFill>
                  <a:srgbClr val="54585A"/>
                </a:solidFill>
                <a:effectLst/>
                <a:latin typeface="Calibri"/>
                <a:cs typeface="Calibri"/>
              </a:rPr>
              <a:t>Did you collect the data in such a way to allow for this? </a:t>
            </a:r>
            <a:r>
              <a:rPr lang="en-US" sz="2400" b="0" i="0" dirty="0">
                <a:solidFill>
                  <a:srgbClr val="54585A"/>
                </a:solidFill>
                <a:effectLst/>
                <a:latin typeface="Calibri"/>
                <a:cs typeface="Calibri"/>
              </a:rPr>
              <a:t>​</a:t>
            </a:r>
          </a:p>
          <a:p>
            <a:pPr fontAlgn="base"/>
            <a:r>
              <a:rPr lang="en-US" sz="2400" b="0" i="0" u="none" strike="noStrike" dirty="0">
                <a:solidFill>
                  <a:srgbClr val="54585A"/>
                </a:solidFill>
                <a:effectLst/>
                <a:latin typeface="Calibri"/>
                <a:cs typeface="Calibri"/>
              </a:rPr>
              <a:t>Even if these analyses are a part of the study goals, they may not be possible as group / cell counts may be too low…</a:t>
            </a:r>
          </a:p>
          <a:p>
            <a:pPr algn="l" rtl="0" fontAlgn="base">
              <a:buFont typeface="Arial" panose="020B0604020202020204" pitchFamily="34" charset="0"/>
              <a:buChar char="•"/>
            </a:pPr>
            <a:endParaRPr lang="en-US" sz="2400" i="0" u="none" strike="noStrike" dirty="0">
              <a:solidFill>
                <a:srgbClr val="54585A"/>
              </a:solidFill>
              <a:effectLst/>
              <a:latin typeface="Calibri"/>
              <a:cs typeface="Calibri"/>
            </a:endParaRPr>
          </a:p>
          <a:p>
            <a:pPr marL="0" indent="0">
              <a:buNone/>
            </a:pPr>
            <a:endParaRPr lang="en-US" sz="2400" dirty="0"/>
          </a:p>
        </p:txBody>
      </p:sp>
      <p:sp>
        <p:nvSpPr>
          <p:cNvPr id="3" name="Title 2">
            <a:extLst>
              <a:ext uri="{FF2B5EF4-FFF2-40B4-BE49-F238E27FC236}">
                <a16:creationId xmlns:a16="http://schemas.microsoft.com/office/drawing/2014/main" id="{5FCC5859-ACE5-D0C6-FAE1-657AFD100DEE}"/>
              </a:ext>
            </a:extLst>
          </p:cNvPr>
          <p:cNvSpPr>
            <a:spLocks noGrp="1"/>
          </p:cNvSpPr>
          <p:nvPr>
            <p:ph type="title"/>
          </p:nvPr>
        </p:nvSpPr>
        <p:spPr>
          <a:xfrm>
            <a:off x="274967" y="23241"/>
            <a:ext cx="7080069" cy="809897"/>
          </a:xfrm>
        </p:spPr>
        <p:txBody>
          <a:bodyPr>
            <a:normAutofit/>
          </a:bodyPr>
          <a:lstStyle/>
          <a:p>
            <a:r>
              <a:rPr lang="en-US" sz="2400" dirty="0"/>
              <a:t>In analyses, things get complicated very quickly</a:t>
            </a:r>
            <a:br>
              <a:rPr lang="en-US" dirty="0"/>
            </a:br>
            <a:r>
              <a:rPr lang="en-US" sz="2000" b="0" i="0" dirty="0">
                <a:solidFill>
                  <a:srgbClr val="7030A0"/>
                </a:solidFill>
                <a:effectLst/>
                <a:latin typeface="Calibri" panose="020F0502020204030204" pitchFamily="34" charset="0"/>
              </a:rPr>
              <a:t>Some general recommendations</a:t>
            </a:r>
            <a:endParaRPr lang="en-US" sz="2000" dirty="0">
              <a:solidFill>
                <a:srgbClr val="7030A0"/>
              </a:solidFill>
            </a:endParaRPr>
          </a:p>
        </p:txBody>
      </p:sp>
    </p:spTree>
    <p:extLst>
      <p:ext uri="{BB962C8B-B14F-4D97-AF65-F5344CB8AC3E}">
        <p14:creationId xmlns:p14="http://schemas.microsoft.com/office/powerpoint/2010/main" val="38404322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610453-C016-46D4-D1D0-0BD441B08CC8}"/>
              </a:ext>
            </a:extLst>
          </p:cNvPr>
          <p:cNvSpPr>
            <a:spLocks noGrp="1"/>
          </p:cNvSpPr>
          <p:nvPr>
            <p:ph idx="1"/>
          </p:nvPr>
        </p:nvSpPr>
        <p:spPr>
          <a:xfrm>
            <a:off x="221571" y="924627"/>
            <a:ext cx="8601614" cy="1419542"/>
          </a:xfrm>
        </p:spPr>
        <p:txBody>
          <a:bodyPr/>
          <a:lstStyle/>
          <a:p>
            <a:pPr algn="l" rtl="0" fontAlgn="base">
              <a:buFont typeface="Arial" panose="020B0604020202020204" pitchFamily="34" charset="0"/>
              <a:buChar char="•"/>
            </a:pPr>
            <a:r>
              <a:rPr lang="en-US" sz="1800" b="0" i="0" u="none" strike="noStrike" dirty="0">
                <a:solidFill>
                  <a:srgbClr val="54585A"/>
                </a:solidFill>
                <a:effectLst/>
                <a:latin typeface="Calibri" panose="020F0502020204030204" pitchFamily="34" charset="0"/>
              </a:rPr>
              <a:t>We have a study similar to the one on depressive symptoms previously described.</a:t>
            </a:r>
            <a:r>
              <a:rPr lang="en-US" sz="1800" b="0" i="0" dirty="0">
                <a:solidFill>
                  <a:srgbClr val="54585A"/>
                </a:solidFill>
                <a:effectLst/>
                <a:latin typeface="Calibri" panose="020F0502020204030204" pitchFamily="34" charset="0"/>
              </a:rPr>
              <a:t>​</a:t>
            </a:r>
            <a:endParaRPr lang="en-US" sz="1800" b="0" i="0" dirty="0">
              <a:solidFill>
                <a:srgbClr val="54585A"/>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54585A"/>
                </a:solidFill>
                <a:effectLst/>
                <a:latin typeface="Calibri" panose="020F0502020204030204" pitchFamily="34" charset="0"/>
              </a:rPr>
              <a:t>We would like to control for race in analyses.</a:t>
            </a:r>
            <a:r>
              <a:rPr lang="en-US" sz="1800" b="0" i="0" dirty="0">
                <a:solidFill>
                  <a:srgbClr val="54585A"/>
                </a:solidFill>
                <a:effectLst/>
                <a:latin typeface="Calibri" panose="020F0502020204030204" pitchFamily="34" charset="0"/>
              </a:rPr>
              <a:t>​</a:t>
            </a:r>
            <a:endParaRPr lang="en-US" sz="1800" b="0" i="0" dirty="0">
              <a:solidFill>
                <a:srgbClr val="54585A"/>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54585A"/>
                </a:solidFill>
                <a:effectLst/>
                <a:latin typeface="Calibri" panose="020F0502020204030204" pitchFamily="34" charset="0"/>
              </a:rPr>
              <a:t>We </a:t>
            </a:r>
            <a:r>
              <a:rPr lang="en-US" sz="1800" b="1" i="0" u="none" strike="noStrike" dirty="0">
                <a:solidFill>
                  <a:srgbClr val="54585A"/>
                </a:solidFill>
                <a:effectLst/>
                <a:latin typeface="Calibri" panose="020F0502020204030204" pitchFamily="34" charset="0"/>
              </a:rPr>
              <a:t>pre-specify this plan to adjust for self-identified race in analysis. </a:t>
            </a:r>
            <a:r>
              <a:rPr lang="en-US" sz="1800" b="0" i="0" dirty="0">
                <a:solidFill>
                  <a:srgbClr val="54585A"/>
                </a:solidFill>
                <a:effectLst/>
                <a:latin typeface="Calibri" panose="020F0502020204030204" pitchFamily="34" charset="0"/>
              </a:rPr>
              <a:t>​</a:t>
            </a:r>
            <a:endParaRPr lang="en-US" sz="1800" b="0" i="0" dirty="0">
              <a:solidFill>
                <a:srgbClr val="54585A"/>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54585A"/>
                </a:solidFill>
                <a:effectLst/>
                <a:latin typeface="Calibri" panose="020F0502020204030204" pitchFamily="34" charset="0"/>
              </a:rPr>
              <a:t>However, here is our distribution of our participants’ self-identified racial categories:</a:t>
            </a:r>
            <a:endParaRPr lang="en-US" sz="1800" b="0" i="0" dirty="0">
              <a:solidFill>
                <a:srgbClr val="54585A"/>
              </a:solidFill>
              <a:effectLst/>
              <a:latin typeface="Arial" panose="020B0604020202020204" pitchFamily="34" charset="0"/>
            </a:endParaRPr>
          </a:p>
          <a:p>
            <a:endParaRPr lang="en-US" dirty="0"/>
          </a:p>
        </p:txBody>
      </p:sp>
      <p:sp>
        <p:nvSpPr>
          <p:cNvPr id="3" name="Title 2">
            <a:extLst>
              <a:ext uri="{FF2B5EF4-FFF2-40B4-BE49-F238E27FC236}">
                <a16:creationId xmlns:a16="http://schemas.microsoft.com/office/drawing/2014/main" id="{946D70F2-BDF2-7B2E-A7CC-47A09EE7B84A}"/>
              </a:ext>
            </a:extLst>
          </p:cNvPr>
          <p:cNvSpPr>
            <a:spLocks noGrp="1"/>
          </p:cNvSpPr>
          <p:nvPr>
            <p:ph type="title"/>
          </p:nvPr>
        </p:nvSpPr>
        <p:spPr>
          <a:xfrm>
            <a:off x="203913" y="109768"/>
            <a:ext cx="7080069" cy="809897"/>
          </a:xfrm>
        </p:spPr>
        <p:txBody>
          <a:bodyPr>
            <a:normAutofit/>
          </a:bodyPr>
          <a:lstStyle/>
          <a:p>
            <a:r>
              <a:rPr lang="en-US" sz="2400" dirty="0"/>
              <a:t>An example on considerations for analyses</a:t>
            </a:r>
            <a:br>
              <a:rPr lang="en-US" dirty="0"/>
            </a:br>
            <a:r>
              <a:rPr lang="en-US" sz="2000" b="0" i="0" dirty="0">
                <a:solidFill>
                  <a:srgbClr val="7030A0"/>
                </a:solidFill>
                <a:effectLst/>
                <a:latin typeface="Calibri"/>
                <a:cs typeface="Calibri"/>
              </a:rPr>
              <a:t>Suppose…</a:t>
            </a:r>
            <a:endParaRPr lang="en-US" sz="2000" dirty="0">
              <a:solidFill>
                <a:srgbClr val="7030A0"/>
              </a:solidFill>
              <a:latin typeface="Calibri"/>
              <a:cs typeface="Calibri"/>
            </a:endParaRPr>
          </a:p>
        </p:txBody>
      </p:sp>
      <p:graphicFrame>
        <p:nvGraphicFramePr>
          <p:cNvPr id="4" name="Table 3">
            <a:extLst>
              <a:ext uri="{FF2B5EF4-FFF2-40B4-BE49-F238E27FC236}">
                <a16:creationId xmlns:a16="http://schemas.microsoft.com/office/drawing/2014/main" id="{D257BD1B-7690-E5E3-05DC-145C4BED050E}"/>
              </a:ext>
            </a:extLst>
          </p:cNvPr>
          <p:cNvGraphicFramePr>
            <a:graphicFrameLocks noGrp="1"/>
          </p:cNvGraphicFramePr>
          <p:nvPr>
            <p:extLst>
              <p:ext uri="{D42A27DB-BD31-4B8C-83A1-F6EECF244321}">
                <p14:modId xmlns:p14="http://schemas.microsoft.com/office/powerpoint/2010/main" val="3843637180"/>
              </p:ext>
            </p:extLst>
          </p:nvPr>
        </p:nvGraphicFramePr>
        <p:xfrm>
          <a:off x="3319568" y="2345605"/>
          <a:ext cx="3527528" cy="2303294"/>
        </p:xfrm>
        <a:graphic>
          <a:graphicData uri="http://schemas.openxmlformats.org/drawingml/2006/table">
            <a:tbl>
              <a:tblPr/>
              <a:tblGrid>
                <a:gridCol w="2225213">
                  <a:extLst>
                    <a:ext uri="{9D8B030D-6E8A-4147-A177-3AD203B41FA5}">
                      <a16:colId xmlns:a16="http://schemas.microsoft.com/office/drawing/2014/main" val="2860244414"/>
                    </a:ext>
                  </a:extLst>
                </a:gridCol>
                <a:gridCol w="502468">
                  <a:extLst>
                    <a:ext uri="{9D8B030D-6E8A-4147-A177-3AD203B41FA5}">
                      <a16:colId xmlns:a16="http://schemas.microsoft.com/office/drawing/2014/main" val="3431639920"/>
                    </a:ext>
                  </a:extLst>
                </a:gridCol>
                <a:gridCol w="799847">
                  <a:extLst>
                    <a:ext uri="{9D8B030D-6E8A-4147-A177-3AD203B41FA5}">
                      <a16:colId xmlns:a16="http://schemas.microsoft.com/office/drawing/2014/main" val="1410943995"/>
                    </a:ext>
                  </a:extLst>
                </a:gridCol>
              </a:tblGrid>
              <a:tr h="420127">
                <a:tc>
                  <a:txBody>
                    <a:bodyPr/>
                    <a:lstStyle/>
                    <a:p>
                      <a:pPr algn="l" fontAlgn="base"/>
                      <a:r>
                        <a:rPr lang="en-US" sz="1800" b="1" i="0" dirty="0">
                          <a:solidFill>
                            <a:srgbClr val="FFFFFF"/>
                          </a:solidFill>
                          <a:effectLst/>
                          <a:latin typeface="Calibri" panose="020F0502020204030204" pitchFamily="34" charset="0"/>
                        </a:rPr>
                        <a:t>Self-Identified Race​</a:t>
                      </a:r>
                      <a:endParaRPr lang="en-US" b="1" i="0" dirty="0">
                        <a:solidFill>
                          <a:srgbClr val="FFFFFF"/>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917EAE"/>
                    </a:solidFill>
                  </a:tcPr>
                </a:tc>
                <a:tc>
                  <a:txBody>
                    <a:bodyPr/>
                    <a:lstStyle/>
                    <a:p>
                      <a:pPr algn="l" fontAlgn="base"/>
                      <a:r>
                        <a:rPr lang="en-US" sz="1800" b="1" i="0">
                          <a:solidFill>
                            <a:srgbClr val="FFFFFF"/>
                          </a:solidFill>
                          <a:effectLst/>
                          <a:latin typeface="Calibri" panose="020F0502020204030204" pitchFamily="34" charset="0"/>
                        </a:rPr>
                        <a:t>N​</a:t>
                      </a:r>
                      <a:endParaRPr lang="en-US" b="1" i="0">
                        <a:solidFill>
                          <a:srgbClr val="FFFFFF"/>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917EAE"/>
                    </a:solidFill>
                  </a:tcPr>
                </a:tc>
                <a:tc>
                  <a:txBody>
                    <a:bodyPr/>
                    <a:lstStyle/>
                    <a:p>
                      <a:pPr algn="l" fontAlgn="base"/>
                      <a:r>
                        <a:rPr lang="en-US" sz="1800" b="1" i="0" dirty="0">
                          <a:solidFill>
                            <a:srgbClr val="FFFFFF"/>
                          </a:solidFill>
                          <a:effectLst/>
                          <a:latin typeface="Calibri" panose="020F0502020204030204" pitchFamily="34" charset="0"/>
                        </a:rPr>
                        <a:t>%​</a:t>
                      </a:r>
                      <a:endParaRPr lang="en-US" b="1" i="0" dirty="0">
                        <a:solidFill>
                          <a:srgbClr val="FFFFFF"/>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917EAE"/>
                    </a:solidFill>
                  </a:tcPr>
                </a:tc>
                <a:extLst>
                  <a:ext uri="{0D108BD9-81ED-4DB2-BD59-A6C34878D82A}">
                    <a16:rowId xmlns:a16="http://schemas.microsoft.com/office/drawing/2014/main" val="1872205699"/>
                  </a:ext>
                </a:extLst>
              </a:tr>
              <a:tr h="341147">
                <a:tc>
                  <a:txBody>
                    <a:bodyPr/>
                    <a:lstStyle/>
                    <a:p>
                      <a:pPr algn="l" fontAlgn="base"/>
                      <a:r>
                        <a:rPr lang="en-US" sz="1800" b="0" i="0">
                          <a:solidFill>
                            <a:srgbClr val="54585A"/>
                          </a:solidFill>
                          <a:effectLst/>
                          <a:latin typeface="Calibri" panose="020F0502020204030204" pitchFamily="34" charset="0"/>
                        </a:rPr>
                        <a:t>Asian​</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800" b="0" i="0">
                          <a:solidFill>
                            <a:srgbClr val="54585A"/>
                          </a:solidFill>
                          <a:effectLst/>
                          <a:latin typeface="Calibri" panose="020F0502020204030204" pitchFamily="34" charset="0"/>
                        </a:rPr>
                        <a:t>4​</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800" b="0" i="0">
                          <a:solidFill>
                            <a:srgbClr val="54585A"/>
                          </a:solidFill>
                          <a:effectLst/>
                          <a:latin typeface="Calibri" panose="020F0502020204030204" pitchFamily="34" charset="0"/>
                        </a:rPr>
                        <a:t>4%​</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extLst>
                  <a:ext uri="{0D108BD9-81ED-4DB2-BD59-A6C34878D82A}">
                    <a16:rowId xmlns:a16="http://schemas.microsoft.com/office/drawing/2014/main" val="1113819808"/>
                  </a:ext>
                </a:extLst>
              </a:tr>
              <a:tr h="341147">
                <a:tc>
                  <a:txBody>
                    <a:bodyPr/>
                    <a:lstStyle/>
                    <a:p>
                      <a:pPr algn="l" fontAlgn="base"/>
                      <a:r>
                        <a:rPr lang="en-US" sz="1800" b="0" i="0">
                          <a:solidFill>
                            <a:srgbClr val="54585A"/>
                          </a:solidFill>
                          <a:effectLst/>
                          <a:latin typeface="Calibri" panose="020F0502020204030204" pitchFamily="34" charset="0"/>
                        </a:rPr>
                        <a:t>Black ​</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tc>
                  <a:txBody>
                    <a:bodyPr/>
                    <a:lstStyle/>
                    <a:p>
                      <a:pPr algn="l" fontAlgn="base"/>
                      <a:r>
                        <a:rPr lang="en-US" sz="1800" b="0" i="0">
                          <a:solidFill>
                            <a:srgbClr val="54585A"/>
                          </a:solidFill>
                          <a:effectLst/>
                          <a:latin typeface="Calibri" panose="020F0502020204030204" pitchFamily="34" charset="0"/>
                        </a:rPr>
                        <a:t>1​</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tc>
                  <a:txBody>
                    <a:bodyPr/>
                    <a:lstStyle/>
                    <a:p>
                      <a:pPr algn="l" fontAlgn="base"/>
                      <a:r>
                        <a:rPr lang="en-US" sz="1800" b="0" i="0">
                          <a:solidFill>
                            <a:srgbClr val="54585A"/>
                          </a:solidFill>
                          <a:effectLst/>
                          <a:latin typeface="Calibri" panose="020F0502020204030204" pitchFamily="34" charset="0"/>
                        </a:rPr>
                        <a:t>1%​</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extLst>
                  <a:ext uri="{0D108BD9-81ED-4DB2-BD59-A6C34878D82A}">
                    <a16:rowId xmlns:a16="http://schemas.microsoft.com/office/drawing/2014/main" val="2376118858"/>
                  </a:ext>
                </a:extLst>
              </a:tr>
              <a:tr h="341147">
                <a:tc>
                  <a:txBody>
                    <a:bodyPr/>
                    <a:lstStyle/>
                    <a:p>
                      <a:pPr algn="l" fontAlgn="base"/>
                      <a:r>
                        <a:rPr lang="en-US" sz="1800" b="0" i="0">
                          <a:solidFill>
                            <a:srgbClr val="54585A"/>
                          </a:solidFill>
                          <a:effectLst/>
                          <a:latin typeface="Calibri" panose="020F0502020204030204" pitchFamily="34" charset="0"/>
                        </a:rPr>
                        <a:t>Multiple Races​</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800" b="0" i="0">
                          <a:solidFill>
                            <a:srgbClr val="54585A"/>
                          </a:solidFill>
                          <a:effectLst/>
                          <a:latin typeface="Calibri" panose="020F0502020204030204" pitchFamily="34" charset="0"/>
                        </a:rPr>
                        <a:t>5​</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800" b="0" i="0">
                          <a:solidFill>
                            <a:srgbClr val="54585A"/>
                          </a:solidFill>
                          <a:effectLst/>
                          <a:latin typeface="Calibri" panose="020F0502020204030204" pitchFamily="34" charset="0"/>
                        </a:rPr>
                        <a:t>6%​</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extLst>
                  <a:ext uri="{0D108BD9-81ED-4DB2-BD59-A6C34878D82A}">
                    <a16:rowId xmlns:a16="http://schemas.microsoft.com/office/drawing/2014/main" val="2011798431"/>
                  </a:ext>
                </a:extLst>
              </a:tr>
              <a:tr h="341147">
                <a:tc>
                  <a:txBody>
                    <a:bodyPr/>
                    <a:lstStyle/>
                    <a:p>
                      <a:pPr algn="l" fontAlgn="base"/>
                      <a:r>
                        <a:rPr lang="en-US" sz="1800" b="0" i="0">
                          <a:solidFill>
                            <a:srgbClr val="54585A"/>
                          </a:solidFill>
                          <a:effectLst/>
                          <a:latin typeface="Calibri" panose="020F0502020204030204" pitchFamily="34" charset="0"/>
                        </a:rPr>
                        <a:t>White​</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tc>
                  <a:txBody>
                    <a:bodyPr/>
                    <a:lstStyle/>
                    <a:p>
                      <a:pPr algn="l" fontAlgn="base"/>
                      <a:r>
                        <a:rPr lang="en-US" sz="1800" b="0" i="0">
                          <a:solidFill>
                            <a:srgbClr val="54585A"/>
                          </a:solidFill>
                          <a:effectLst/>
                          <a:latin typeface="Calibri" panose="020F0502020204030204" pitchFamily="34" charset="0"/>
                        </a:rPr>
                        <a:t>78​</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tc>
                  <a:txBody>
                    <a:bodyPr/>
                    <a:lstStyle/>
                    <a:p>
                      <a:pPr algn="l" fontAlgn="base"/>
                      <a:r>
                        <a:rPr lang="en-US" sz="1800" b="0" i="0">
                          <a:solidFill>
                            <a:srgbClr val="54585A"/>
                          </a:solidFill>
                          <a:effectLst/>
                          <a:latin typeface="Calibri" panose="020F0502020204030204" pitchFamily="34" charset="0"/>
                        </a:rPr>
                        <a:t>89%​</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extLst>
                  <a:ext uri="{0D108BD9-81ED-4DB2-BD59-A6C34878D82A}">
                    <a16:rowId xmlns:a16="http://schemas.microsoft.com/office/drawing/2014/main" val="1112031259"/>
                  </a:ext>
                </a:extLst>
              </a:tr>
              <a:tr h="420127">
                <a:tc>
                  <a:txBody>
                    <a:bodyPr/>
                    <a:lstStyle/>
                    <a:p>
                      <a:pPr algn="l" fontAlgn="base"/>
                      <a:r>
                        <a:rPr lang="en-US" sz="1800" b="1" i="0">
                          <a:solidFill>
                            <a:srgbClr val="54585A"/>
                          </a:solidFill>
                          <a:effectLst/>
                          <a:latin typeface="Calibri" panose="020F0502020204030204" pitchFamily="34" charset="0"/>
                        </a:rPr>
                        <a:t>Total</a:t>
                      </a:r>
                      <a:r>
                        <a:rPr lang="en-US" sz="1800" b="0" i="0">
                          <a:solidFill>
                            <a:srgbClr val="54585A"/>
                          </a:solidFill>
                          <a:effectLst/>
                          <a:latin typeface="Calibri" panose="020F0502020204030204" pitchFamily="34" charset="0"/>
                        </a:rPr>
                        <a:t>​</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800" b="1" i="0">
                          <a:solidFill>
                            <a:srgbClr val="54585A"/>
                          </a:solidFill>
                          <a:effectLst/>
                          <a:latin typeface="Calibri" panose="020F0502020204030204" pitchFamily="34" charset="0"/>
                        </a:rPr>
                        <a:t>88</a:t>
                      </a:r>
                      <a:r>
                        <a:rPr lang="en-US" sz="1800" b="0" i="0">
                          <a:solidFill>
                            <a:srgbClr val="54585A"/>
                          </a:solidFill>
                          <a:effectLst/>
                          <a:latin typeface="Calibri" panose="020F0502020204030204" pitchFamily="34" charset="0"/>
                        </a:rPr>
                        <a:t>​</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800" b="1" i="0" dirty="0">
                          <a:solidFill>
                            <a:srgbClr val="54585A"/>
                          </a:solidFill>
                          <a:effectLst/>
                          <a:latin typeface="Calibri" panose="020F0502020204030204" pitchFamily="34" charset="0"/>
                        </a:rPr>
                        <a:t>100%</a:t>
                      </a:r>
                      <a:r>
                        <a:rPr lang="en-US" sz="1800" b="0" i="0" dirty="0">
                          <a:solidFill>
                            <a:srgbClr val="54585A"/>
                          </a:solidFill>
                          <a:effectLst/>
                          <a:latin typeface="Calibri" panose="020F0502020204030204" pitchFamily="34" charset="0"/>
                        </a:rPr>
                        <a:t>​</a:t>
                      </a:r>
                      <a:endParaRPr lang="en-US" b="0" i="0" dirty="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extLst>
                  <a:ext uri="{0D108BD9-81ED-4DB2-BD59-A6C34878D82A}">
                    <a16:rowId xmlns:a16="http://schemas.microsoft.com/office/drawing/2014/main" val="788689791"/>
                  </a:ext>
                </a:extLst>
              </a:tr>
            </a:tbl>
          </a:graphicData>
        </a:graphic>
      </p:graphicFrame>
    </p:spTree>
    <p:extLst>
      <p:ext uri="{BB962C8B-B14F-4D97-AF65-F5344CB8AC3E}">
        <p14:creationId xmlns:p14="http://schemas.microsoft.com/office/powerpoint/2010/main" val="2344120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26EA234-E145-8459-D5C1-A1C4BE44B39A}"/>
              </a:ext>
            </a:extLst>
          </p:cNvPr>
          <p:cNvGraphicFramePr>
            <a:graphicFrameLocks noGrp="1"/>
          </p:cNvGraphicFramePr>
          <p:nvPr>
            <p:ph idx="1"/>
            <p:extLst>
              <p:ext uri="{D42A27DB-BD31-4B8C-83A1-F6EECF244321}">
                <p14:modId xmlns:p14="http://schemas.microsoft.com/office/powerpoint/2010/main" val="1073633535"/>
              </p:ext>
            </p:extLst>
          </p:nvPr>
        </p:nvGraphicFramePr>
        <p:xfrm>
          <a:off x="285909" y="1474470"/>
          <a:ext cx="3276600" cy="2194560"/>
        </p:xfrm>
        <a:graphic>
          <a:graphicData uri="http://schemas.openxmlformats.org/drawingml/2006/table">
            <a:tbl>
              <a:tblPr/>
              <a:tblGrid>
                <a:gridCol w="2066925">
                  <a:extLst>
                    <a:ext uri="{9D8B030D-6E8A-4147-A177-3AD203B41FA5}">
                      <a16:colId xmlns:a16="http://schemas.microsoft.com/office/drawing/2014/main" val="3307978980"/>
                    </a:ext>
                  </a:extLst>
                </a:gridCol>
                <a:gridCol w="466725">
                  <a:extLst>
                    <a:ext uri="{9D8B030D-6E8A-4147-A177-3AD203B41FA5}">
                      <a16:colId xmlns:a16="http://schemas.microsoft.com/office/drawing/2014/main" val="3036017283"/>
                    </a:ext>
                  </a:extLst>
                </a:gridCol>
                <a:gridCol w="742950">
                  <a:extLst>
                    <a:ext uri="{9D8B030D-6E8A-4147-A177-3AD203B41FA5}">
                      <a16:colId xmlns:a16="http://schemas.microsoft.com/office/drawing/2014/main" val="538813444"/>
                    </a:ext>
                  </a:extLst>
                </a:gridCol>
              </a:tblGrid>
              <a:tr h="342900">
                <a:tc>
                  <a:txBody>
                    <a:bodyPr/>
                    <a:lstStyle/>
                    <a:p>
                      <a:pPr algn="l" fontAlgn="base"/>
                      <a:r>
                        <a:rPr lang="en-US" sz="1800" b="1" i="0">
                          <a:solidFill>
                            <a:srgbClr val="FFFFFF"/>
                          </a:solidFill>
                          <a:effectLst/>
                          <a:latin typeface="Calibri" panose="020F0502020204030204" pitchFamily="34" charset="0"/>
                        </a:rPr>
                        <a:t>Self-Identified Race​</a:t>
                      </a:r>
                      <a:endParaRPr lang="en-US" b="1" i="0">
                        <a:solidFill>
                          <a:srgbClr val="FFFFFF"/>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917EAE"/>
                    </a:solidFill>
                  </a:tcPr>
                </a:tc>
                <a:tc>
                  <a:txBody>
                    <a:bodyPr/>
                    <a:lstStyle/>
                    <a:p>
                      <a:pPr algn="l" fontAlgn="base"/>
                      <a:r>
                        <a:rPr lang="en-US" sz="1800" b="1" i="0">
                          <a:solidFill>
                            <a:srgbClr val="FFFFFF"/>
                          </a:solidFill>
                          <a:effectLst/>
                          <a:latin typeface="Calibri" panose="020F0502020204030204" pitchFamily="34" charset="0"/>
                        </a:rPr>
                        <a:t>N​</a:t>
                      </a:r>
                      <a:endParaRPr lang="en-US" b="1" i="0">
                        <a:solidFill>
                          <a:srgbClr val="FFFFFF"/>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917EAE"/>
                    </a:solidFill>
                  </a:tcPr>
                </a:tc>
                <a:tc>
                  <a:txBody>
                    <a:bodyPr/>
                    <a:lstStyle/>
                    <a:p>
                      <a:pPr algn="l" fontAlgn="base"/>
                      <a:r>
                        <a:rPr lang="en-US" sz="1800" b="1" i="0">
                          <a:solidFill>
                            <a:srgbClr val="FFFFFF"/>
                          </a:solidFill>
                          <a:effectLst/>
                          <a:latin typeface="Calibri" panose="020F0502020204030204" pitchFamily="34" charset="0"/>
                        </a:rPr>
                        <a:t>%​</a:t>
                      </a:r>
                      <a:endParaRPr lang="en-US" b="1" i="0">
                        <a:solidFill>
                          <a:srgbClr val="FFFFFF"/>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917EAE"/>
                    </a:solidFill>
                  </a:tcPr>
                </a:tc>
                <a:extLst>
                  <a:ext uri="{0D108BD9-81ED-4DB2-BD59-A6C34878D82A}">
                    <a16:rowId xmlns:a16="http://schemas.microsoft.com/office/drawing/2014/main" val="3839718036"/>
                  </a:ext>
                </a:extLst>
              </a:tr>
              <a:tr h="361950">
                <a:tc>
                  <a:txBody>
                    <a:bodyPr/>
                    <a:lstStyle/>
                    <a:p>
                      <a:pPr algn="l" fontAlgn="base"/>
                      <a:r>
                        <a:rPr lang="en-US" sz="1800" b="0" i="0">
                          <a:solidFill>
                            <a:srgbClr val="54585A"/>
                          </a:solidFill>
                          <a:effectLst/>
                          <a:latin typeface="Calibri" panose="020F0502020204030204" pitchFamily="34" charset="0"/>
                        </a:rPr>
                        <a:t>Asian​</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800" b="0" i="0">
                          <a:solidFill>
                            <a:srgbClr val="54585A"/>
                          </a:solidFill>
                          <a:effectLst/>
                          <a:latin typeface="Calibri" panose="020F0502020204030204" pitchFamily="34" charset="0"/>
                        </a:rPr>
                        <a:t>4​</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800" b="0" i="0">
                          <a:solidFill>
                            <a:srgbClr val="54585A"/>
                          </a:solidFill>
                          <a:effectLst/>
                          <a:latin typeface="Calibri" panose="020F0502020204030204" pitchFamily="34" charset="0"/>
                        </a:rPr>
                        <a:t>4%​</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extLst>
                  <a:ext uri="{0D108BD9-81ED-4DB2-BD59-A6C34878D82A}">
                    <a16:rowId xmlns:a16="http://schemas.microsoft.com/office/drawing/2014/main" val="3580990918"/>
                  </a:ext>
                </a:extLst>
              </a:tr>
              <a:tr h="361950">
                <a:tc>
                  <a:txBody>
                    <a:bodyPr/>
                    <a:lstStyle/>
                    <a:p>
                      <a:pPr algn="l" fontAlgn="base"/>
                      <a:r>
                        <a:rPr lang="en-US" sz="1800" b="0" i="0">
                          <a:solidFill>
                            <a:srgbClr val="54585A"/>
                          </a:solidFill>
                          <a:effectLst/>
                          <a:latin typeface="Calibri" panose="020F0502020204030204" pitchFamily="34" charset="0"/>
                        </a:rPr>
                        <a:t>Black ​</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tc>
                  <a:txBody>
                    <a:bodyPr/>
                    <a:lstStyle/>
                    <a:p>
                      <a:pPr algn="l" fontAlgn="base"/>
                      <a:r>
                        <a:rPr lang="en-US" sz="1800" b="0" i="0">
                          <a:solidFill>
                            <a:srgbClr val="54585A"/>
                          </a:solidFill>
                          <a:effectLst/>
                          <a:latin typeface="Calibri" panose="020F0502020204030204" pitchFamily="34" charset="0"/>
                        </a:rPr>
                        <a:t>1​</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tc>
                  <a:txBody>
                    <a:bodyPr/>
                    <a:lstStyle/>
                    <a:p>
                      <a:pPr algn="l" fontAlgn="base"/>
                      <a:r>
                        <a:rPr lang="en-US" sz="1800" b="0" i="0">
                          <a:solidFill>
                            <a:srgbClr val="54585A"/>
                          </a:solidFill>
                          <a:effectLst/>
                          <a:latin typeface="Calibri" panose="020F0502020204030204" pitchFamily="34" charset="0"/>
                        </a:rPr>
                        <a:t>1%​</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extLst>
                  <a:ext uri="{0D108BD9-81ED-4DB2-BD59-A6C34878D82A}">
                    <a16:rowId xmlns:a16="http://schemas.microsoft.com/office/drawing/2014/main" val="3998972907"/>
                  </a:ext>
                </a:extLst>
              </a:tr>
              <a:tr h="361950">
                <a:tc>
                  <a:txBody>
                    <a:bodyPr/>
                    <a:lstStyle/>
                    <a:p>
                      <a:pPr algn="l" fontAlgn="base"/>
                      <a:r>
                        <a:rPr lang="en-US" sz="1800" b="0" i="0">
                          <a:solidFill>
                            <a:srgbClr val="54585A"/>
                          </a:solidFill>
                          <a:effectLst/>
                          <a:latin typeface="Calibri" panose="020F0502020204030204" pitchFamily="34" charset="0"/>
                        </a:rPr>
                        <a:t>Multiple Races​</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800" b="0" i="0">
                          <a:solidFill>
                            <a:srgbClr val="54585A"/>
                          </a:solidFill>
                          <a:effectLst/>
                          <a:latin typeface="Calibri" panose="020F0502020204030204" pitchFamily="34" charset="0"/>
                        </a:rPr>
                        <a:t>5​</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800" b="0" i="0">
                          <a:solidFill>
                            <a:srgbClr val="54585A"/>
                          </a:solidFill>
                          <a:effectLst/>
                          <a:latin typeface="Calibri" panose="020F0502020204030204" pitchFamily="34" charset="0"/>
                        </a:rPr>
                        <a:t>6%​</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extLst>
                  <a:ext uri="{0D108BD9-81ED-4DB2-BD59-A6C34878D82A}">
                    <a16:rowId xmlns:a16="http://schemas.microsoft.com/office/drawing/2014/main" val="205324895"/>
                  </a:ext>
                </a:extLst>
              </a:tr>
              <a:tr h="361950">
                <a:tc>
                  <a:txBody>
                    <a:bodyPr/>
                    <a:lstStyle/>
                    <a:p>
                      <a:pPr algn="l" fontAlgn="base"/>
                      <a:r>
                        <a:rPr lang="en-US" sz="1800" b="0" i="0">
                          <a:solidFill>
                            <a:srgbClr val="54585A"/>
                          </a:solidFill>
                          <a:effectLst/>
                          <a:latin typeface="Calibri" panose="020F0502020204030204" pitchFamily="34" charset="0"/>
                        </a:rPr>
                        <a:t>White​</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tc>
                  <a:txBody>
                    <a:bodyPr/>
                    <a:lstStyle/>
                    <a:p>
                      <a:pPr algn="l" fontAlgn="base"/>
                      <a:r>
                        <a:rPr lang="en-US" sz="1800" b="0" i="0">
                          <a:solidFill>
                            <a:srgbClr val="54585A"/>
                          </a:solidFill>
                          <a:effectLst/>
                          <a:latin typeface="Calibri" panose="020F0502020204030204" pitchFamily="34" charset="0"/>
                        </a:rPr>
                        <a:t>78​</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tc>
                  <a:txBody>
                    <a:bodyPr/>
                    <a:lstStyle/>
                    <a:p>
                      <a:pPr algn="l" fontAlgn="base"/>
                      <a:r>
                        <a:rPr lang="en-US" sz="1800" b="0" i="0">
                          <a:solidFill>
                            <a:srgbClr val="54585A"/>
                          </a:solidFill>
                          <a:effectLst/>
                          <a:latin typeface="Calibri" panose="020F0502020204030204" pitchFamily="34" charset="0"/>
                        </a:rPr>
                        <a:t>89%​</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extLst>
                  <a:ext uri="{0D108BD9-81ED-4DB2-BD59-A6C34878D82A}">
                    <a16:rowId xmlns:a16="http://schemas.microsoft.com/office/drawing/2014/main" val="1209963377"/>
                  </a:ext>
                </a:extLst>
              </a:tr>
              <a:tr h="361950">
                <a:tc>
                  <a:txBody>
                    <a:bodyPr/>
                    <a:lstStyle/>
                    <a:p>
                      <a:pPr algn="l" fontAlgn="base"/>
                      <a:r>
                        <a:rPr lang="en-US" sz="1800" b="1" i="0">
                          <a:solidFill>
                            <a:srgbClr val="54585A"/>
                          </a:solidFill>
                          <a:effectLst/>
                          <a:latin typeface="Calibri" panose="020F0502020204030204" pitchFamily="34" charset="0"/>
                        </a:rPr>
                        <a:t>Total</a:t>
                      </a:r>
                      <a:r>
                        <a:rPr lang="en-US" sz="1800" b="0" i="0">
                          <a:solidFill>
                            <a:srgbClr val="54585A"/>
                          </a:solidFill>
                          <a:effectLst/>
                          <a:latin typeface="Calibri" panose="020F0502020204030204" pitchFamily="34" charset="0"/>
                        </a:rPr>
                        <a:t>​</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800" b="1" i="0">
                          <a:solidFill>
                            <a:srgbClr val="54585A"/>
                          </a:solidFill>
                          <a:effectLst/>
                          <a:latin typeface="Calibri" panose="020F0502020204030204" pitchFamily="34" charset="0"/>
                        </a:rPr>
                        <a:t>88</a:t>
                      </a:r>
                      <a:r>
                        <a:rPr lang="en-US" sz="1800" b="0" i="0">
                          <a:solidFill>
                            <a:srgbClr val="54585A"/>
                          </a:solidFill>
                          <a:effectLst/>
                          <a:latin typeface="Calibri" panose="020F0502020204030204" pitchFamily="34" charset="0"/>
                        </a:rPr>
                        <a:t>​</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800" b="1" i="0">
                          <a:solidFill>
                            <a:srgbClr val="54585A"/>
                          </a:solidFill>
                          <a:effectLst/>
                          <a:latin typeface="Calibri" panose="020F0502020204030204" pitchFamily="34" charset="0"/>
                        </a:rPr>
                        <a:t>100%</a:t>
                      </a:r>
                      <a:r>
                        <a:rPr lang="en-US" sz="1800" b="0" i="0">
                          <a:solidFill>
                            <a:srgbClr val="54585A"/>
                          </a:solidFill>
                          <a:effectLst/>
                          <a:latin typeface="Calibri" panose="020F0502020204030204" pitchFamily="34" charset="0"/>
                        </a:rPr>
                        <a:t>​</a:t>
                      </a:r>
                      <a:endParaRPr lang="en-US"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extLst>
                  <a:ext uri="{0D108BD9-81ED-4DB2-BD59-A6C34878D82A}">
                    <a16:rowId xmlns:a16="http://schemas.microsoft.com/office/drawing/2014/main" val="1292873778"/>
                  </a:ext>
                </a:extLst>
              </a:tr>
            </a:tbl>
          </a:graphicData>
        </a:graphic>
      </p:graphicFrame>
      <p:sp>
        <p:nvSpPr>
          <p:cNvPr id="3" name="Title 2">
            <a:extLst>
              <a:ext uri="{FF2B5EF4-FFF2-40B4-BE49-F238E27FC236}">
                <a16:creationId xmlns:a16="http://schemas.microsoft.com/office/drawing/2014/main" id="{3DE925A7-F2ED-DD5A-9215-A521FEF858F8}"/>
              </a:ext>
            </a:extLst>
          </p:cNvPr>
          <p:cNvSpPr>
            <a:spLocks noGrp="1"/>
          </p:cNvSpPr>
          <p:nvPr>
            <p:ph type="title"/>
          </p:nvPr>
        </p:nvSpPr>
        <p:spPr>
          <a:xfrm>
            <a:off x="212502" y="134754"/>
            <a:ext cx="3047782" cy="406160"/>
          </a:xfrm>
        </p:spPr>
        <p:txBody>
          <a:bodyPr>
            <a:noAutofit/>
          </a:bodyPr>
          <a:lstStyle/>
          <a:p>
            <a:r>
              <a:rPr lang="en-US" sz="2400"/>
              <a:t>Example, continued​</a:t>
            </a:r>
          </a:p>
        </p:txBody>
      </p:sp>
      <p:sp>
        <p:nvSpPr>
          <p:cNvPr id="5" name="TextBox 4">
            <a:extLst>
              <a:ext uri="{FF2B5EF4-FFF2-40B4-BE49-F238E27FC236}">
                <a16:creationId xmlns:a16="http://schemas.microsoft.com/office/drawing/2014/main" id="{8A4C806C-AFC4-3F11-1527-7333D8FF00EC}"/>
              </a:ext>
            </a:extLst>
          </p:cNvPr>
          <p:cNvSpPr txBox="1"/>
          <p:nvPr/>
        </p:nvSpPr>
        <p:spPr>
          <a:xfrm>
            <a:off x="212502" y="544995"/>
            <a:ext cx="8349985" cy="615553"/>
          </a:xfrm>
          <a:prstGeom prst="rect">
            <a:avLst/>
          </a:prstGeom>
          <a:noFill/>
        </p:spPr>
        <p:txBody>
          <a:bodyPr wrap="square" lIns="91440" tIns="45720" rIns="91440" bIns="45720" anchor="t">
            <a:spAutoFit/>
          </a:bodyPr>
          <a:lstStyle/>
          <a:p>
            <a:r>
              <a:rPr lang="en-US" sz="1600" b="0" i="0" u="none" strike="noStrike">
                <a:solidFill>
                  <a:srgbClr val="7030A0"/>
                </a:solidFill>
                <a:effectLst/>
                <a:latin typeface="Calibri"/>
                <a:cs typeface="Calibri"/>
              </a:rPr>
              <a:t>Statistically, the largest subgroup provides the most “information” in the model. Larger subgroups tend to result in increased precision and more stable model estimates.</a:t>
            </a:r>
            <a:r>
              <a:rPr lang="en-US" sz="1800" b="0" i="0" u="none" strike="noStrike">
                <a:solidFill>
                  <a:srgbClr val="7030A0"/>
                </a:solidFill>
                <a:effectLst/>
                <a:latin typeface="Calibri"/>
                <a:cs typeface="Calibri"/>
              </a:rPr>
              <a:t> </a:t>
            </a:r>
            <a:endParaRPr lang="en-US" sz="1800">
              <a:solidFill>
                <a:srgbClr val="7030A0"/>
              </a:solidFill>
              <a:latin typeface="Calibri"/>
              <a:cs typeface="Calibri"/>
            </a:endParaRPr>
          </a:p>
        </p:txBody>
      </p:sp>
      <p:sp>
        <p:nvSpPr>
          <p:cNvPr id="7" name="Rectangle 1">
            <a:extLst>
              <a:ext uri="{FF2B5EF4-FFF2-40B4-BE49-F238E27FC236}">
                <a16:creationId xmlns:a16="http://schemas.microsoft.com/office/drawing/2014/main" id="{EDA21FC4-1070-36F4-D2E5-39A6226243E8}"/>
              </a:ext>
            </a:extLst>
          </p:cNvPr>
          <p:cNvSpPr>
            <a:spLocks noChangeArrowheads="1"/>
          </p:cNvSpPr>
          <p:nvPr/>
        </p:nvSpPr>
        <p:spPr bwMode="auto">
          <a:xfrm>
            <a:off x="-2651760" y="-17224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0344D657-8D0D-7494-53EE-30787FE902D6}"/>
              </a:ext>
            </a:extLst>
          </p:cNvPr>
          <p:cNvSpPr txBox="1"/>
          <p:nvPr/>
        </p:nvSpPr>
        <p:spPr>
          <a:xfrm>
            <a:off x="3837902" y="1558351"/>
            <a:ext cx="4327303" cy="2762295"/>
          </a:xfrm>
          <a:prstGeom prst="rect">
            <a:avLst/>
          </a:prstGeom>
          <a:noFill/>
        </p:spPr>
        <p:txBody>
          <a:bodyPr wrap="square">
            <a:spAutoFit/>
          </a:bodyPr>
          <a:lstStyle/>
          <a:p>
            <a:pPr algn="l" rtl="0" fontAlgn="base"/>
            <a:r>
              <a:rPr lang="en-US" sz="1600" b="0" i="0" u="none" strike="noStrike" dirty="0">
                <a:effectLst/>
                <a:latin typeface="Calibri" panose="020F0502020204030204" pitchFamily="34" charset="0"/>
              </a:rPr>
              <a:t>If we leave these categories as is and put </a:t>
            </a:r>
          </a:p>
          <a:p>
            <a:pPr algn="l" rtl="0" fontAlgn="base"/>
            <a:r>
              <a:rPr lang="en-US" sz="1600" b="0" i="0" u="none" strike="noStrike" dirty="0">
                <a:effectLst/>
                <a:latin typeface="Calibri" panose="020F0502020204030204" pitchFamily="34" charset="0"/>
              </a:rPr>
              <a:t>“race” as a four-category factor into our statistical model…</a:t>
            </a:r>
            <a:r>
              <a:rPr lang="en-US" sz="1600" b="0" i="0" dirty="0">
                <a:effectLst/>
                <a:latin typeface="Calibri" panose="020F0502020204030204" pitchFamily="34" charset="0"/>
              </a:rPr>
              <a:t>​</a:t>
            </a:r>
          </a:p>
          <a:p>
            <a:pPr algn="l" rtl="0" fontAlgn="base"/>
            <a:r>
              <a:rPr lang="en-US" sz="1600" b="0" i="0" u="none" strike="noStrike" dirty="0">
                <a:effectLst/>
                <a:latin typeface="Calibri" panose="020F0502020204030204" pitchFamily="34" charset="0"/>
              </a:rPr>
              <a:t>  </a:t>
            </a:r>
            <a:endParaRPr lang="en-US" sz="1600" dirty="0">
              <a:latin typeface="Calibri" panose="020F0502020204030204" pitchFamily="34" charset="0"/>
            </a:endParaRPr>
          </a:p>
          <a:p>
            <a:pPr marL="285750" indent="-285750" fontAlgn="base">
              <a:buFont typeface="Arial" panose="020B0604020202020204" pitchFamily="34" charset="0"/>
              <a:buChar char="•"/>
            </a:pPr>
            <a:r>
              <a:rPr lang="en-US" sz="1600" dirty="0">
                <a:latin typeface="Calibri" panose="020F0502020204030204" pitchFamily="34" charset="0"/>
              </a:rPr>
              <a:t>We will most likely end up with nonsensical parameter estimates and confidence intervals (model instability issues) due to </a:t>
            </a:r>
            <a:r>
              <a:rPr lang="en-US" sz="1600" b="1" dirty="0">
                <a:latin typeface="Calibri" panose="020F0502020204030204" pitchFamily="34" charset="0"/>
              </a:rPr>
              <a:t>really low cell counts. </a:t>
            </a:r>
            <a:r>
              <a:rPr lang="en-US" sz="1600" dirty="0">
                <a:latin typeface="Calibri" panose="020F0502020204030204" pitchFamily="34" charset="0"/>
              </a:rPr>
              <a:t>​</a:t>
            </a:r>
            <a:endParaRPr lang="en-US" sz="1600" dirty="0">
              <a:latin typeface="Arial" panose="020B0604020202020204" pitchFamily="34" charset="0"/>
            </a:endParaRPr>
          </a:p>
          <a:p>
            <a:pPr marL="285750" indent="-285750" fontAlgn="base">
              <a:buFont typeface="Arial" panose="020B0604020202020204" pitchFamily="34" charset="0"/>
              <a:buChar char="•"/>
            </a:pPr>
            <a:r>
              <a:rPr lang="en-US" sz="1600" dirty="0">
                <a:latin typeface="Calibri" panose="020F0502020204030204" pitchFamily="34" charset="0"/>
              </a:rPr>
              <a:t>We may end up with a </a:t>
            </a:r>
            <a:r>
              <a:rPr lang="en-US" sz="1600" b="1" dirty="0">
                <a:latin typeface="Calibri" panose="020F0502020204030204" pitchFamily="34" charset="0"/>
              </a:rPr>
              <a:t>lack of anonymity</a:t>
            </a:r>
            <a:r>
              <a:rPr lang="en-US" sz="1600" dirty="0">
                <a:latin typeface="Calibri" panose="020F0502020204030204" pitchFamily="34" charset="0"/>
              </a:rPr>
              <a:t> </a:t>
            </a:r>
          </a:p>
          <a:p>
            <a:pPr fontAlgn="base"/>
            <a:r>
              <a:rPr lang="en-US" sz="1600" dirty="0">
                <a:latin typeface="Calibri" panose="020F0502020204030204" pitchFamily="34" charset="0"/>
              </a:rPr>
              <a:t>       issue in reporting here as well.​</a:t>
            </a:r>
          </a:p>
          <a:p>
            <a:pPr algn="l" rtl="0" fontAlgn="base">
              <a:buFont typeface="Arial" panose="020B0604020202020204" pitchFamily="34" charset="0"/>
              <a:buChar char="•"/>
            </a:pPr>
            <a:endParaRPr lang="en-US" b="0" i="0" dirty="0">
              <a:effectLst/>
              <a:latin typeface="Arial" panose="020B0604020202020204" pitchFamily="34" charset="0"/>
            </a:endParaRPr>
          </a:p>
        </p:txBody>
      </p:sp>
    </p:spTree>
    <p:extLst>
      <p:ext uri="{BB962C8B-B14F-4D97-AF65-F5344CB8AC3E}">
        <p14:creationId xmlns:p14="http://schemas.microsoft.com/office/powerpoint/2010/main" val="1939618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7D3BF7-A465-014F-B900-6D897F9EA818}"/>
              </a:ext>
            </a:extLst>
          </p:cNvPr>
          <p:cNvSpPr>
            <a:spLocks noGrp="1"/>
          </p:cNvSpPr>
          <p:nvPr>
            <p:ph sz="quarter" idx="4"/>
          </p:nvPr>
        </p:nvSpPr>
        <p:spPr/>
        <p:txBody>
          <a:bodyPr/>
          <a:lstStyle/>
          <a:p>
            <a:pPr marL="0" indent="0">
              <a:buNone/>
            </a:pPr>
            <a:r>
              <a:rPr lang="en-US" b="1" i="0" u="none" strike="noStrike">
                <a:effectLst/>
                <a:latin typeface="Calibri" panose="020F0502020204030204" pitchFamily="34" charset="0"/>
              </a:rPr>
              <a:t>Disclaimer:</a:t>
            </a:r>
            <a:r>
              <a:rPr lang="en-US" b="0" i="0">
                <a:effectLst/>
                <a:latin typeface="Calibri" panose="020F0502020204030204" pitchFamily="34" charset="0"/>
              </a:rPr>
              <a:t>​</a:t>
            </a:r>
          </a:p>
          <a:p>
            <a:endParaRPr lang="en-US" b="0" i="0">
              <a:effectLst/>
              <a:latin typeface="Calibri" panose="020F0502020204030204" pitchFamily="34" charset="0"/>
            </a:endParaRPr>
          </a:p>
          <a:p>
            <a:pPr marL="0" indent="0" algn="l" rtl="0" fontAlgn="base">
              <a:buNone/>
            </a:pPr>
            <a:r>
              <a:rPr lang="en-US" b="0" i="0" u="none" strike="noStrike">
                <a:effectLst/>
                <a:latin typeface="Calibri" panose="020F0502020204030204" pitchFamily="34" charset="0"/>
              </a:rPr>
              <a:t>The views presented today are our own. They do not represent those of the statistical community nor those of our universities at large. </a:t>
            </a:r>
            <a:r>
              <a:rPr lang="en-US" b="0" i="0">
                <a:effectLst/>
                <a:latin typeface="Calibri" panose="020F0502020204030204" pitchFamily="34" charset="0"/>
              </a:rPr>
              <a:t>​</a:t>
            </a:r>
            <a:endParaRPr lang="en-US" b="0" i="0">
              <a:effectLst/>
              <a:latin typeface="Segoe UI" panose="020B0502040204020203" pitchFamily="34" charset="0"/>
            </a:endParaRPr>
          </a:p>
          <a:p>
            <a:pPr algn="l" rtl="0" fontAlgn="base"/>
            <a:endParaRPr lang="en-US" b="0" i="0">
              <a:effectLst/>
              <a:latin typeface="Segoe UI" panose="020B0502040204020203" pitchFamily="34" charset="0"/>
            </a:endParaRPr>
          </a:p>
          <a:p>
            <a:pPr marL="0" indent="0" algn="l" rtl="0" fontAlgn="base">
              <a:buNone/>
            </a:pPr>
            <a:r>
              <a:rPr lang="en-US" b="0" i="0" u="none" strike="noStrike">
                <a:effectLst/>
                <a:latin typeface="Calibri" panose="020F0502020204030204" pitchFamily="34" charset="0"/>
              </a:rPr>
              <a:t>We have no relevant conflicts of interest.</a:t>
            </a:r>
            <a:endParaRPr lang="en-US" b="0" i="0">
              <a:effectLst/>
              <a:latin typeface="Segoe UI" panose="020B0502040204020203" pitchFamily="34" charset="0"/>
            </a:endParaRPr>
          </a:p>
          <a:p>
            <a:endParaRPr lang="en-US"/>
          </a:p>
        </p:txBody>
      </p:sp>
    </p:spTree>
    <p:extLst>
      <p:ext uri="{BB962C8B-B14F-4D97-AF65-F5344CB8AC3E}">
        <p14:creationId xmlns:p14="http://schemas.microsoft.com/office/powerpoint/2010/main" val="30643802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7F37C7F3-57EB-20CD-9AF8-DADCFD3EDEFF}"/>
              </a:ext>
            </a:extLst>
          </p:cNvPr>
          <p:cNvGraphicFramePr>
            <a:graphicFrameLocks noGrp="1"/>
          </p:cNvGraphicFramePr>
          <p:nvPr>
            <p:ph idx="1"/>
            <p:extLst>
              <p:ext uri="{D42A27DB-BD31-4B8C-83A1-F6EECF244321}">
                <p14:modId xmlns:p14="http://schemas.microsoft.com/office/powerpoint/2010/main" val="4149769265"/>
              </p:ext>
            </p:extLst>
          </p:nvPr>
        </p:nvGraphicFramePr>
        <p:xfrm>
          <a:off x="349533" y="983640"/>
          <a:ext cx="3276600" cy="2158730"/>
        </p:xfrm>
        <a:graphic>
          <a:graphicData uri="http://schemas.openxmlformats.org/drawingml/2006/table">
            <a:tbl>
              <a:tblPr/>
              <a:tblGrid>
                <a:gridCol w="2066925">
                  <a:extLst>
                    <a:ext uri="{9D8B030D-6E8A-4147-A177-3AD203B41FA5}">
                      <a16:colId xmlns:a16="http://schemas.microsoft.com/office/drawing/2014/main" val="924686310"/>
                    </a:ext>
                  </a:extLst>
                </a:gridCol>
                <a:gridCol w="466725">
                  <a:extLst>
                    <a:ext uri="{9D8B030D-6E8A-4147-A177-3AD203B41FA5}">
                      <a16:colId xmlns:a16="http://schemas.microsoft.com/office/drawing/2014/main" val="1559831887"/>
                    </a:ext>
                  </a:extLst>
                </a:gridCol>
                <a:gridCol w="742950">
                  <a:extLst>
                    <a:ext uri="{9D8B030D-6E8A-4147-A177-3AD203B41FA5}">
                      <a16:colId xmlns:a16="http://schemas.microsoft.com/office/drawing/2014/main" val="2626253649"/>
                    </a:ext>
                  </a:extLst>
                </a:gridCol>
              </a:tblGrid>
              <a:tr h="348980">
                <a:tc>
                  <a:txBody>
                    <a:bodyPr/>
                    <a:lstStyle/>
                    <a:p>
                      <a:pPr algn="l" fontAlgn="base"/>
                      <a:r>
                        <a:rPr lang="en-US" sz="1600" b="1" i="0">
                          <a:solidFill>
                            <a:srgbClr val="FFFFFF"/>
                          </a:solidFill>
                          <a:effectLst/>
                          <a:latin typeface="Calibri" panose="020F0502020204030204" pitchFamily="34" charset="0"/>
                        </a:rPr>
                        <a:t>Self-Identified Race​</a:t>
                      </a:r>
                      <a:endParaRPr lang="en-US" sz="1200" b="1" i="0">
                        <a:solidFill>
                          <a:srgbClr val="FFFFFF"/>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917EAE"/>
                    </a:solidFill>
                  </a:tcPr>
                </a:tc>
                <a:tc>
                  <a:txBody>
                    <a:bodyPr/>
                    <a:lstStyle/>
                    <a:p>
                      <a:pPr algn="l" fontAlgn="base"/>
                      <a:r>
                        <a:rPr lang="en-US" sz="1600" b="1" i="0">
                          <a:solidFill>
                            <a:srgbClr val="FFFFFF"/>
                          </a:solidFill>
                          <a:effectLst/>
                          <a:latin typeface="Calibri" panose="020F0502020204030204" pitchFamily="34" charset="0"/>
                        </a:rPr>
                        <a:t>N​</a:t>
                      </a:r>
                      <a:endParaRPr lang="en-US" sz="1200" b="1" i="0">
                        <a:solidFill>
                          <a:srgbClr val="FFFFFF"/>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917EAE"/>
                    </a:solidFill>
                  </a:tcPr>
                </a:tc>
                <a:tc>
                  <a:txBody>
                    <a:bodyPr/>
                    <a:lstStyle/>
                    <a:p>
                      <a:pPr algn="l" fontAlgn="base"/>
                      <a:r>
                        <a:rPr lang="en-US" sz="1600" b="1" i="0">
                          <a:solidFill>
                            <a:srgbClr val="FFFFFF"/>
                          </a:solidFill>
                          <a:effectLst/>
                          <a:latin typeface="Calibri" panose="020F0502020204030204" pitchFamily="34" charset="0"/>
                        </a:rPr>
                        <a:t>%​</a:t>
                      </a:r>
                      <a:endParaRPr lang="en-US" sz="1200" b="1" i="0">
                        <a:solidFill>
                          <a:srgbClr val="FFFFFF"/>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917EAE"/>
                    </a:solidFill>
                  </a:tcPr>
                </a:tc>
                <a:extLst>
                  <a:ext uri="{0D108BD9-81ED-4DB2-BD59-A6C34878D82A}">
                    <a16:rowId xmlns:a16="http://schemas.microsoft.com/office/drawing/2014/main" val="3622517772"/>
                  </a:ext>
                </a:extLst>
              </a:tr>
              <a:tr h="361950">
                <a:tc>
                  <a:txBody>
                    <a:bodyPr/>
                    <a:lstStyle/>
                    <a:p>
                      <a:pPr algn="l" fontAlgn="base"/>
                      <a:r>
                        <a:rPr lang="en-US" sz="1600" b="0" i="0">
                          <a:solidFill>
                            <a:srgbClr val="54585A"/>
                          </a:solidFill>
                          <a:effectLst/>
                          <a:latin typeface="Calibri" panose="020F0502020204030204" pitchFamily="34" charset="0"/>
                        </a:rPr>
                        <a:t>Asian​</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600" b="0" i="0">
                          <a:solidFill>
                            <a:srgbClr val="54585A"/>
                          </a:solidFill>
                          <a:effectLst/>
                          <a:latin typeface="Calibri" panose="020F0502020204030204" pitchFamily="34" charset="0"/>
                        </a:rPr>
                        <a:t>4​</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600" b="0" i="0">
                          <a:solidFill>
                            <a:srgbClr val="54585A"/>
                          </a:solidFill>
                          <a:effectLst/>
                          <a:latin typeface="Calibri" panose="020F0502020204030204" pitchFamily="34" charset="0"/>
                        </a:rPr>
                        <a:t>4%​</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extLst>
                  <a:ext uri="{0D108BD9-81ED-4DB2-BD59-A6C34878D82A}">
                    <a16:rowId xmlns:a16="http://schemas.microsoft.com/office/drawing/2014/main" val="3580492315"/>
                  </a:ext>
                </a:extLst>
              </a:tr>
              <a:tr h="361950">
                <a:tc>
                  <a:txBody>
                    <a:bodyPr/>
                    <a:lstStyle/>
                    <a:p>
                      <a:pPr algn="l" fontAlgn="base"/>
                      <a:r>
                        <a:rPr lang="en-US" sz="1600" b="0" i="0">
                          <a:solidFill>
                            <a:srgbClr val="54585A"/>
                          </a:solidFill>
                          <a:effectLst/>
                          <a:latin typeface="Calibri" panose="020F0502020204030204" pitchFamily="34" charset="0"/>
                        </a:rPr>
                        <a:t>Black ​</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tc>
                  <a:txBody>
                    <a:bodyPr/>
                    <a:lstStyle/>
                    <a:p>
                      <a:pPr algn="l" fontAlgn="base"/>
                      <a:r>
                        <a:rPr lang="en-US" sz="1600" b="0" i="0">
                          <a:solidFill>
                            <a:srgbClr val="54585A"/>
                          </a:solidFill>
                          <a:effectLst/>
                          <a:latin typeface="Calibri" panose="020F0502020204030204" pitchFamily="34" charset="0"/>
                        </a:rPr>
                        <a:t>1​</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tc>
                  <a:txBody>
                    <a:bodyPr/>
                    <a:lstStyle/>
                    <a:p>
                      <a:pPr algn="l" fontAlgn="base"/>
                      <a:r>
                        <a:rPr lang="en-US" sz="1600" b="0" i="0">
                          <a:solidFill>
                            <a:srgbClr val="54585A"/>
                          </a:solidFill>
                          <a:effectLst/>
                          <a:latin typeface="Calibri" panose="020F0502020204030204" pitchFamily="34" charset="0"/>
                        </a:rPr>
                        <a:t>1%​</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extLst>
                  <a:ext uri="{0D108BD9-81ED-4DB2-BD59-A6C34878D82A}">
                    <a16:rowId xmlns:a16="http://schemas.microsoft.com/office/drawing/2014/main" val="3300202458"/>
                  </a:ext>
                </a:extLst>
              </a:tr>
              <a:tr h="361950">
                <a:tc>
                  <a:txBody>
                    <a:bodyPr/>
                    <a:lstStyle/>
                    <a:p>
                      <a:pPr algn="l" fontAlgn="base"/>
                      <a:r>
                        <a:rPr lang="en-US" sz="1600" b="0" i="0">
                          <a:solidFill>
                            <a:srgbClr val="54585A"/>
                          </a:solidFill>
                          <a:effectLst/>
                          <a:latin typeface="Calibri" panose="020F0502020204030204" pitchFamily="34" charset="0"/>
                        </a:rPr>
                        <a:t>Multiple Races​</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600" b="0" i="0">
                          <a:solidFill>
                            <a:srgbClr val="54585A"/>
                          </a:solidFill>
                          <a:effectLst/>
                          <a:latin typeface="Calibri" panose="020F0502020204030204" pitchFamily="34" charset="0"/>
                        </a:rPr>
                        <a:t>5​</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600" b="0" i="0">
                          <a:solidFill>
                            <a:srgbClr val="54585A"/>
                          </a:solidFill>
                          <a:effectLst/>
                          <a:latin typeface="Calibri" panose="020F0502020204030204" pitchFamily="34" charset="0"/>
                        </a:rPr>
                        <a:t>6%​</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extLst>
                  <a:ext uri="{0D108BD9-81ED-4DB2-BD59-A6C34878D82A}">
                    <a16:rowId xmlns:a16="http://schemas.microsoft.com/office/drawing/2014/main" val="4027970446"/>
                  </a:ext>
                </a:extLst>
              </a:tr>
              <a:tr h="361950">
                <a:tc>
                  <a:txBody>
                    <a:bodyPr/>
                    <a:lstStyle/>
                    <a:p>
                      <a:pPr algn="l" fontAlgn="base"/>
                      <a:r>
                        <a:rPr lang="en-US" sz="1600" b="0" i="0">
                          <a:solidFill>
                            <a:srgbClr val="54585A"/>
                          </a:solidFill>
                          <a:effectLst/>
                          <a:latin typeface="Calibri" panose="020F0502020204030204" pitchFamily="34" charset="0"/>
                        </a:rPr>
                        <a:t>White​</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tc>
                  <a:txBody>
                    <a:bodyPr/>
                    <a:lstStyle/>
                    <a:p>
                      <a:pPr algn="l" fontAlgn="base"/>
                      <a:r>
                        <a:rPr lang="en-US" sz="1600" b="0" i="0">
                          <a:solidFill>
                            <a:srgbClr val="54585A"/>
                          </a:solidFill>
                          <a:effectLst/>
                          <a:latin typeface="Calibri" panose="020F0502020204030204" pitchFamily="34" charset="0"/>
                        </a:rPr>
                        <a:t>78​</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tc>
                  <a:txBody>
                    <a:bodyPr/>
                    <a:lstStyle/>
                    <a:p>
                      <a:pPr algn="l" fontAlgn="base"/>
                      <a:r>
                        <a:rPr lang="en-US" sz="1600" b="0" i="0">
                          <a:solidFill>
                            <a:srgbClr val="54585A"/>
                          </a:solidFill>
                          <a:effectLst/>
                          <a:latin typeface="Calibri" panose="020F0502020204030204" pitchFamily="34" charset="0"/>
                        </a:rPr>
                        <a:t>89%​</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extLst>
                  <a:ext uri="{0D108BD9-81ED-4DB2-BD59-A6C34878D82A}">
                    <a16:rowId xmlns:a16="http://schemas.microsoft.com/office/drawing/2014/main" val="2622677750"/>
                  </a:ext>
                </a:extLst>
              </a:tr>
              <a:tr h="361950">
                <a:tc>
                  <a:txBody>
                    <a:bodyPr/>
                    <a:lstStyle/>
                    <a:p>
                      <a:pPr algn="l" fontAlgn="base"/>
                      <a:r>
                        <a:rPr lang="en-US" sz="1600" b="1" i="0">
                          <a:solidFill>
                            <a:srgbClr val="54585A"/>
                          </a:solidFill>
                          <a:effectLst/>
                          <a:latin typeface="Calibri" panose="020F0502020204030204" pitchFamily="34" charset="0"/>
                        </a:rPr>
                        <a:t>Total</a:t>
                      </a:r>
                      <a:r>
                        <a:rPr lang="en-US" sz="1600" b="0" i="0">
                          <a:solidFill>
                            <a:srgbClr val="54585A"/>
                          </a:solidFill>
                          <a:effectLst/>
                          <a:latin typeface="Calibri" panose="020F0502020204030204" pitchFamily="34" charset="0"/>
                        </a:rPr>
                        <a:t>​</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600" b="1" i="0">
                          <a:solidFill>
                            <a:srgbClr val="54585A"/>
                          </a:solidFill>
                          <a:effectLst/>
                          <a:latin typeface="Calibri" panose="020F0502020204030204" pitchFamily="34" charset="0"/>
                        </a:rPr>
                        <a:t>88</a:t>
                      </a:r>
                      <a:r>
                        <a:rPr lang="en-US" sz="1600" b="0" i="0">
                          <a:solidFill>
                            <a:srgbClr val="54585A"/>
                          </a:solidFill>
                          <a:effectLst/>
                          <a:latin typeface="Calibri" panose="020F0502020204030204" pitchFamily="34" charset="0"/>
                        </a:rPr>
                        <a:t>​</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600" b="1" i="0">
                          <a:solidFill>
                            <a:srgbClr val="54585A"/>
                          </a:solidFill>
                          <a:effectLst/>
                          <a:latin typeface="Calibri" panose="020F0502020204030204" pitchFamily="34" charset="0"/>
                        </a:rPr>
                        <a:t>100%</a:t>
                      </a:r>
                      <a:r>
                        <a:rPr lang="en-US" sz="1600" b="0" i="0">
                          <a:solidFill>
                            <a:srgbClr val="54585A"/>
                          </a:solidFill>
                          <a:effectLst/>
                          <a:latin typeface="Calibri" panose="020F0502020204030204" pitchFamily="34" charset="0"/>
                        </a:rPr>
                        <a:t>​</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extLst>
                  <a:ext uri="{0D108BD9-81ED-4DB2-BD59-A6C34878D82A}">
                    <a16:rowId xmlns:a16="http://schemas.microsoft.com/office/drawing/2014/main" val="4278590285"/>
                  </a:ext>
                </a:extLst>
              </a:tr>
            </a:tbl>
          </a:graphicData>
        </a:graphic>
      </p:graphicFrame>
      <p:sp>
        <p:nvSpPr>
          <p:cNvPr id="3" name="Title 2">
            <a:extLst>
              <a:ext uri="{FF2B5EF4-FFF2-40B4-BE49-F238E27FC236}">
                <a16:creationId xmlns:a16="http://schemas.microsoft.com/office/drawing/2014/main" id="{5A5914D0-C811-665F-71B5-E7CD17DADD24}"/>
              </a:ext>
            </a:extLst>
          </p:cNvPr>
          <p:cNvSpPr>
            <a:spLocks noGrp="1"/>
          </p:cNvSpPr>
          <p:nvPr>
            <p:ph type="title"/>
          </p:nvPr>
        </p:nvSpPr>
        <p:spPr>
          <a:xfrm>
            <a:off x="274967" y="134753"/>
            <a:ext cx="7080069" cy="465895"/>
          </a:xfrm>
        </p:spPr>
        <p:txBody>
          <a:bodyPr>
            <a:normAutofit/>
          </a:bodyPr>
          <a:lstStyle/>
          <a:p>
            <a:r>
              <a:rPr lang="en-US" sz="2400"/>
              <a:t>So what should we do?</a:t>
            </a:r>
          </a:p>
        </p:txBody>
      </p:sp>
      <p:sp>
        <p:nvSpPr>
          <p:cNvPr id="5" name="TextBox 4">
            <a:extLst>
              <a:ext uri="{FF2B5EF4-FFF2-40B4-BE49-F238E27FC236}">
                <a16:creationId xmlns:a16="http://schemas.microsoft.com/office/drawing/2014/main" id="{A621C797-0F08-E8A5-9E4C-E3E7DD2D3D2A}"/>
              </a:ext>
            </a:extLst>
          </p:cNvPr>
          <p:cNvSpPr txBox="1"/>
          <p:nvPr/>
        </p:nvSpPr>
        <p:spPr>
          <a:xfrm>
            <a:off x="274967" y="482473"/>
            <a:ext cx="4572000" cy="369332"/>
          </a:xfrm>
          <a:prstGeom prst="rect">
            <a:avLst/>
          </a:prstGeom>
          <a:noFill/>
        </p:spPr>
        <p:txBody>
          <a:bodyPr wrap="square" lIns="91440" tIns="45720" rIns="91440" bIns="45720" anchor="t">
            <a:spAutoFit/>
          </a:bodyPr>
          <a:lstStyle/>
          <a:p>
            <a:r>
              <a:rPr lang="en-US" sz="1800" b="0" i="0">
                <a:solidFill>
                  <a:srgbClr val="7030A0"/>
                </a:solidFill>
                <a:effectLst/>
                <a:latin typeface="Calibri"/>
                <a:cs typeface="Calibri"/>
              </a:rPr>
              <a:t>Can we collapse these categories?</a:t>
            </a:r>
            <a:endParaRPr lang="en-US">
              <a:solidFill>
                <a:srgbClr val="7030A0"/>
              </a:solidFill>
              <a:latin typeface="Calibri"/>
              <a:cs typeface="Calibri"/>
            </a:endParaRPr>
          </a:p>
        </p:txBody>
      </p:sp>
      <p:sp>
        <p:nvSpPr>
          <p:cNvPr id="7" name="Rectangle 1">
            <a:extLst>
              <a:ext uri="{FF2B5EF4-FFF2-40B4-BE49-F238E27FC236}">
                <a16:creationId xmlns:a16="http://schemas.microsoft.com/office/drawing/2014/main" id="{F3A269ED-60E0-77C9-592D-5436264B4C8B}"/>
              </a:ext>
            </a:extLst>
          </p:cNvPr>
          <p:cNvSpPr>
            <a:spLocks noChangeArrowheads="1"/>
          </p:cNvSpPr>
          <p:nvPr/>
        </p:nvSpPr>
        <p:spPr bwMode="auto">
          <a:xfrm>
            <a:off x="-2596379" y="-30909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7EEFDF91-D9D7-E29A-18BA-4B6A0FD20150}"/>
              </a:ext>
            </a:extLst>
          </p:cNvPr>
          <p:cNvSpPr>
            <a:spLocks noChangeArrowheads="1"/>
          </p:cNvSpPr>
          <p:nvPr/>
        </p:nvSpPr>
        <p:spPr bwMode="auto">
          <a:xfrm>
            <a:off x="2938463" y="1778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2" name="Table 11">
            <a:extLst>
              <a:ext uri="{FF2B5EF4-FFF2-40B4-BE49-F238E27FC236}">
                <a16:creationId xmlns:a16="http://schemas.microsoft.com/office/drawing/2014/main" id="{D21EFE87-6132-CA68-34F7-A2499AF3F64F}"/>
              </a:ext>
            </a:extLst>
          </p:cNvPr>
          <p:cNvGraphicFramePr>
            <a:graphicFrameLocks noGrp="1"/>
          </p:cNvGraphicFramePr>
          <p:nvPr>
            <p:extLst>
              <p:ext uri="{D42A27DB-BD31-4B8C-83A1-F6EECF244321}">
                <p14:modId xmlns:p14="http://schemas.microsoft.com/office/powerpoint/2010/main" val="972921383"/>
              </p:ext>
            </p:extLst>
          </p:nvPr>
        </p:nvGraphicFramePr>
        <p:xfrm>
          <a:off x="3937336" y="1626452"/>
          <a:ext cx="4451629" cy="1408926"/>
        </p:xfrm>
        <a:graphic>
          <a:graphicData uri="http://schemas.openxmlformats.org/drawingml/2006/table">
            <a:tbl>
              <a:tblPr/>
              <a:tblGrid>
                <a:gridCol w="2819068">
                  <a:extLst>
                    <a:ext uri="{9D8B030D-6E8A-4147-A177-3AD203B41FA5}">
                      <a16:colId xmlns:a16="http://schemas.microsoft.com/office/drawing/2014/main" val="3452590364"/>
                    </a:ext>
                  </a:extLst>
                </a:gridCol>
                <a:gridCol w="624477">
                  <a:extLst>
                    <a:ext uri="{9D8B030D-6E8A-4147-A177-3AD203B41FA5}">
                      <a16:colId xmlns:a16="http://schemas.microsoft.com/office/drawing/2014/main" val="3032516871"/>
                    </a:ext>
                  </a:extLst>
                </a:gridCol>
                <a:gridCol w="1008084">
                  <a:extLst>
                    <a:ext uri="{9D8B030D-6E8A-4147-A177-3AD203B41FA5}">
                      <a16:colId xmlns:a16="http://schemas.microsoft.com/office/drawing/2014/main" val="3521382078"/>
                    </a:ext>
                  </a:extLst>
                </a:gridCol>
              </a:tblGrid>
              <a:tr h="325717">
                <a:tc>
                  <a:txBody>
                    <a:bodyPr/>
                    <a:lstStyle/>
                    <a:p>
                      <a:pPr algn="l" fontAlgn="base"/>
                      <a:r>
                        <a:rPr lang="en-US" sz="1600" b="1" i="0" dirty="0">
                          <a:solidFill>
                            <a:srgbClr val="FFFFFF"/>
                          </a:solidFill>
                          <a:effectLst/>
                          <a:latin typeface="Calibri" panose="020F0502020204030204" pitchFamily="34" charset="0"/>
                        </a:rPr>
                        <a:t>Self-Identified Race​</a:t>
                      </a:r>
                      <a:endParaRPr lang="en-US" sz="1200" b="1" i="0" dirty="0">
                        <a:solidFill>
                          <a:srgbClr val="FFFFFF"/>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917EAE"/>
                    </a:solidFill>
                  </a:tcPr>
                </a:tc>
                <a:tc>
                  <a:txBody>
                    <a:bodyPr/>
                    <a:lstStyle/>
                    <a:p>
                      <a:pPr algn="l" fontAlgn="base"/>
                      <a:r>
                        <a:rPr lang="en-US" sz="1600" b="1" i="0">
                          <a:solidFill>
                            <a:srgbClr val="FFFFFF"/>
                          </a:solidFill>
                          <a:effectLst/>
                          <a:latin typeface="Calibri" panose="020F0502020204030204" pitchFamily="34" charset="0"/>
                        </a:rPr>
                        <a:t>N​</a:t>
                      </a:r>
                      <a:endParaRPr lang="en-US" sz="1200" b="1" i="0">
                        <a:solidFill>
                          <a:srgbClr val="FFFFFF"/>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917EAE"/>
                    </a:solidFill>
                  </a:tcPr>
                </a:tc>
                <a:tc>
                  <a:txBody>
                    <a:bodyPr/>
                    <a:lstStyle/>
                    <a:p>
                      <a:pPr algn="l" fontAlgn="base"/>
                      <a:r>
                        <a:rPr lang="en-US" sz="1600" b="1" i="0">
                          <a:solidFill>
                            <a:srgbClr val="FFFFFF"/>
                          </a:solidFill>
                          <a:effectLst/>
                          <a:latin typeface="Calibri" panose="020F0502020204030204" pitchFamily="34" charset="0"/>
                        </a:rPr>
                        <a:t>%​</a:t>
                      </a:r>
                      <a:endParaRPr lang="en-US" sz="1200" b="1" i="0">
                        <a:solidFill>
                          <a:srgbClr val="FFFFFF"/>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917EAE"/>
                    </a:solidFill>
                  </a:tcPr>
                </a:tc>
                <a:extLst>
                  <a:ext uri="{0D108BD9-81ED-4DB2-BD59-A6C34878D82A}">
                    <a16:rowId xmlns:a16="http://schemas.microsoft.com/office/drawing/2014/main" val="980140474"/>
                  </a:ext>
                </a:extLst>
              </a:tr>
              <a:tr h="357882">
                <a:tc>
                  <a:txBody>
                    <a:bodyPr/>
                    <a:lstStyle/>
                    <a:p>
                      <a:pPr algn="l" fontAlgn="base"/>
                      <a:r>
                        <a:rPr lang="en-US" sz="1600" b="0" i="0" dirty="0">
                          <a:solidFill>
                            <a:srgbClr val="54585A"/>
                          </a:solidFill>
                          <a:effectLst/>
                          <a:latin typeface="Calibri" panose="020F0502020204030204" pitchFamily="34" charset="0"/>
                        </a:rPr>
                        <a:t>Asian / Black / Multiple Races ​</a:t>
                      </a:r>
                      <a:endParaRPr lang="en-US" sz="1200" b="0" i="0" dirty="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600" b="0" i="0">
                          <a:solidFill>
                            <a:srgbClr val="54585A"/>
                          </a:solidFill>
                          <a:effectLst/>
                          <a:latin typeface="Calibri" panose="020F0502020204030204" pitchFamily="34" charset="0"/>
                        </a:rPr>
                        <a:t>10​</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600" b="0" i="0">
                          <a:solidFill>
                            <a:srgbClr val="54585A"/>
                          </a:solidFill>
                          <a:effectLst/>
                          <a:latin typeface="Calibri" panose="020F0502020204030204" pitchFamily="34" charset="0"/>
                        </a:rPr>
                        <a:t>11%​</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extLst>
                  <a:ext uri="{0D108BD9-81ED-4DB2-BD59-A6C34878D82A}">
                    <a16:rowId xmlns:a16="http://schemas.microsoft.com/office/drawing/2014/main" val="729049101"/>
                  </a:ext>
                </a:extLst>
              </a:tr>
              <a:tr h="357882">
                <a:tc>
                  <a:txBody>
                    <a:bodyPr/>
                    <a:lstStyle/>
                    <a:p>
                      <a:pPr algn="l" fontAlgn="base"/>
                      <a:r>
                        <a:rPr lang="en-US" sz="1600" b="0" i="0">
                          <a:solidFill>
                            <a:srgbClr val="54585A"/>
                          </a:solidFill>
                          <a:effectLst/>
                          <a:latin typeface="Calibri" panose="020F0502020204030204" pitchFamily="34" charset="0"/>
                        </a:rPr>
                        <a:t>White​</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tc>
                  <a:txBody>
                    <a:bodyPr/>
                    <a:lstStyle/>
                    <a:p>
                      <a:pPr algn="l" fontAlgn="base"/>
                      <a:r>
                        <a:rPr lang="en-US" sz="1600" b="0" i="0">
                          <a:solidFill>
                            <a:srgbClr val="54585A"/>
                          </a:solidFill>
                          <a:effectLst/>
                          <a:latin typeface="Calibri" panose="020F0502020204030204" pitchFamily="34" charset="0"/>
                        </a:rPr>
                        <a:t>78​</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tc>
                  <a:txBody>
                    <a:bodyPr/>
                    <a:lstStyle/>
                    <a:p>
                      <a:pPr algn="l" fontAlgn="base"/>
                      <a:r>
                        <a:rPr lang="en-US" sz="1600" b="0" i="0">
                          <a:solidFill>
                            <a:srgbClr val="54585A"/>
                          </a:solidFill>
                          <a:effectLst/>
                          <a:latin typeface="Calibri" panose="020F0502020204030204" pitchFamily="34" charset="0"/>
                        </a:rPr>
                        <a:t>89%​</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EEECF2"/>
                    </a:solidFill>
                  </a:tcPr>
                </a:tc>
                <a:extLst>
                  <a:ext uri="{0D108BD9-81ED-4DB2-BD59-A6C34878D82A}">
                    <a16:rowId xmlns:a16="http://schemas.microsoft.com/office/drawing/2014/main" val="1113801702"/>
                  </a:ext>
                </a:extLst>
              </a:tr>
              <a:tr h="357882">
                <a:tc>
                  <a:txBody>
                    <a:bodyPr/>
                    <a:lstStyle/>
                    <a:p>
                      <a:pPr algn="l" fontAlgn="base"/>
                      <a:r>
                        <a:rPr lang="en-US" sz="1600" b="1" i="0">
                          <a:solidFill>
                            <a:srgbClr val="54585A"/>
                          </a:solidFill>
                          <a:effectLst/>
                          <a:latin typeface="Calibri" panose="020F0502020204030204" pitchFamily="34" charset="0"/>
                        </a:rPr>
                        <a:t>Total</a:t>
                      </a:r>
                      <a:r>
                        <a:rPr lang="en-US" sz="1600" b="0" i="0">
                          <a:solidFill>
                            <a:srgbClr val="54585A"/>
                          </a:solidFill>
                          <a:effectLst/>
                          <a:latin typeface="Calibri" panose="020F0502020204030204" pitchFamily="34" charset="0"/>
                        </a:rPr>
                        <a:t>​</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600" b="1" i="0">
                          <a:solidFill>
                            <a:srgbClr val="54585A"/>
                          </a:solidFill>
                          <a:effectLst/>
                          <a:latin typeface="Calibri" panose="020F0502020204030204" pitchFamily="34" charset="0"/>
                        </a:rPr>
                        <a:t>88</a:t>
                      </a:r>
                      <a:r>
                        <a:rPr lang="en-US" sz="1600" b="0" i="0">
                          <a:solidFill>
                            <a:srgbClr val="54585A"/>
                          </a:solidFill>
                          <a:effectLst/>
                          <a:latin typeface="Calibri" panose="020F0502020204030204" pitchFamily="34" charset="0"/>
                        </a:rPr>
                        <a:t>​</a:t>
                      </a:r>
                      <a:endParaRPr lang="en-US" sz="1200" b="0" i="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tc>
                  <a:txBody>
                    <a:bodyPr/>
                    <a:lstStyle/>
                    <a:p>
                      <a:pPr algn="l" fontAlgn="base"/>
                      <a:r>
                        <a:rPr lang="en-US" sz="1600" b="1" i="0" dirty="0">
                          <a:solidFill>
                            <a:srgbClr val="54585A"/>
                          </a:solidFill>
                          <a:effectLst/>
                          <a:latin typeface="Calibri" panose="020F0502020204030204" pitchFamily="34" charset="0"/>
                        </a:rPr>
                        <a:t>100%</a:t>
                      </a:r>
                      <a:r>
                        <a:rPr lang="en-US" sz="1600" b="0" i="0" dirty="0">
                          <a:solidFill>
                            <a:srgbClr val="54585A"/>
                          </a:solidFill>
                          <a:effectLst/>
                          <a:latin typeface="Calibri" panose="020F0502020204030204" pitchFamily="34" charset="0"/>
                        </a:rPr>
                        <a:t>​</a:t>
                      </a:r>
                      <a:endParaRPr lang="en-US" sz="1200" b="0" i="0" dirty="0">
                        <a:solidFill>
                          <a:srgbClr val="54585A"/>
                        </a:solidFill>
                        <a:effectLst/>
                      </a:endParaRPr>
                    </a:p>
                  </a:txBody>
                  <a:tcPr>
                    <a:lnL w="15821" cap="flat" cmpd="sng" algn="ctr">
                      <a:solidFill>
                        <a:srgbClr val="FFFFFF"/>
                      </a:solidFill>
                      <a:prstDash val="solid"/>
                      <a:round/>
                      <a:headEnd type="none" w="med" len="med"/>
                      <a:tailEnd type="none" w="med" len="med"/>
                    </a:lnL>
                    <a:lnR w="15821" cap="flat" cmpd="sng" algn="ctr">
                      <a:solidFill>
                        <a:srgbClr val="FFFFFF"/>
                      </a:solidFill>
                      <a:prstDash val="solid"/>
                      <a:round/>
                      <a:headEnd type="none" w="med" len="med"/>
                      <a:tailEnd type="none" w="med" len="med"/>
                    </a:lnR>
                    <a:lnT w="15821" cap="flat" cmpd="sng" algn="ctr">
                      <a:solidFill>
                        <a:srgbClr val="FFFFFF"/>
                      </a:solidFill>
                      <a:prstDash val="solid"/>
                      <a:round/>
                      <a:headEnd type="none" w="med" len="med"/>
                      <a:tailEnd type="none" w="med" len="med"/>
                    </a:lnT>
                    <a:lnB w="15821" cap="flat" cmpd="sng" algn="ctr">
                      <a:solidFill>
                        <a:srgbClr val="FFFFFF"/>
                      </a:solidFill>
                      <a:prstDash val="solid"/>
                      <a:round/>
                      <a:headEnd type="none" w="med" len="med"/>
                      <a:tailEnd type="none" w="med" len="med"/>
                    </a:lnB>
                    <a:solidFill>
                      <a:srgbClr val="DCD8E3"/>
                    </a:solidFill>
                  </a:tcPr>
                </a:tc>
                <a:extLst>
                  <a:ext uri="{0D108BD9-81ED-4DB2-BD59-A6C34878D82A}">
                    <a16:rowId xmlns:a16="http://schemas.microsoft.com/office/drawing/2014/main" val="85563849"/>
                  </a:ext>
                </a:extLst>
              </a:tr>
            </a:tbl>
          </a:graphicData>
        </a:graphic>
      </p:graphicFrame>
      <p:sp>
        <p:nvSpPr>
          <p:cNvPr id="13" name="Rectangle 4">
            <a:extLst>
              <a:ext uri="{FF2B5EF4-FFF2-40B4-BE49-F238E27FC236}">
                <a16:creationId xmlns:a16="http://schemas.microsoft.com/office/drawing/2014/main" id="{FC0FABE2-EA7A-E41A-CDD8-41B580468746}"/>
              </a:ext>
            </a:extLst>
          </p:cNvPr>
          <p:cNvSpPr>
            <a:spLocks noChangeArrowheads="1"/>
          </p:cNvSpPr>
          <p:nvPr/>
        </p:nvSpPr>
        <p:spPr bwMode="auto">
          <a:xfrm>
            <a:off x="3937336" y="22754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Curved Left Arrow 2">
            <a:extLst>
              <a:ext uri="{FF2B5EF4-FFF2-40B4-BE49-F238E27FC236}">
                <a16:creationId xmlns:a16="http://schemas.microsoft.com/office/drawing/2014/main" id="{D62130F7-ECDF-73AA-6540-B5B6884981CE}"/>
              </a:ext>
            </a:extLst>
          </p:cNvPr>
          <p:cNvSpPr/>
          <p:nvPr/>
        </p:nvSpPr>
        <p:spPr>
          <a:xfrm rot="18016284">
            <a:off x="5133045" y="-453383"/>
            <a:ext cx="769646" cy="2239691"/>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6" name="TextBox 15">
            <a:extLst>
              <a:ext uri="{FF2B5EF4-FFF2-40B4-BE49-F238E27FC236}">
                <a16:creationId xmlns:a16="http://schemas.microsoft.com/office/drawing/2014/main" id="{22608EA3-B5B8-1978-2362-4BFA67596953}"/>
              </a:ext>
            </a:extLst>
          </p:cNvPr>
          <p:cNvSpPr txBox="1"/>
          <p:nvPr/>
        </p:nvSpPr>
        <p:spPr>
          <a:xfrm>
            <a:off x="0" y="3357528"/>
            <a:ext cx="8966611" cy="1200329"/>
          </a:xfrm>
          <a:prstGeom prst="rect">
            <a:avLst/>
          </a:prstGeom>
          <a:noFill/>
        </p:spPr>
        <p:txBody>
          <a:bodyPr wrap="square">
            <a:spAutoFit/>
          </a:bodyPr>
          <a:lstStyle/>
          <a:p>
            <a:pPr algn="l" rtl="0" fontAlgn="base">
              <a:buFont typeface="Arial" panose="020B0604020202020204" pitchFamily="34" charset="0"/>
              <a:buChar char="•"/>
            </a:pPr>
            <a:r>
              <a:rPr lang="en-US" sz="1800" b="0" i="0" u="none" strike="noStrike" dirty="0">
                <a:effectLst/>
                <a:latin typeface="Calibri" panose="020F0502020204030204" pitchFamily="34" charset="0"/>
              </a:rPr>
              <a:t>  Does it still make sense to “adjust” for race in analyses? </a:t>
            </a:r>
            <a:r>
              <a:rPr lang="en-US" sz="1800" b="0" i="0" dirty="0">
                <a:effectLst/>
                <a:latin typeface="Calibri" panose="020F0502020204030204" pitchFamily="34" charset="0"/>
              </a:rPr>
              <a:t>​</a:t>
            </a:r>
            <a:endParaRPr lang="en-US" sz="1800" b="0" i="0" dirty="0">
              <a:effectLst/>
              <a:latin typeface="Arial" panose="020B0604020202020204" pitchFamily="34" charset="0"/>
            </a:endParaRPr>
          </a:p>
          <a:p>
            <a:pPr algn="l" rtl="0" fontAlgn="base">
              <a:buFont typeface="Arial" panose="020B0604020202020204" pitchFamily="34" charset="0"/>
              <a:buChar char="•"/>
            </a:pPr>
            <a:r>
              <a:rPr lang="en-US" sz="1800" b="0" i="0" u="none" strike="noStrike" dirty="0">
                <a:effectLst/>
                <a:latin typeface="Calibri" panose="020F0502020204030204" pitchFamily="34" charset="0"/>
              </a:rPr>
              <a:t>  The team decided “no” and determined it more appropriate to report/summarize only.</a:t>
            </a:r>
            <a:r>
              <a:rPr lang="en-US" sz="1800" b="0" i="0" dirty="0">
                <a:effectLst/>
                <a:latin typeface="Calibri" panose="020F0502020204030204" pitchFamily="34" charset="0"/>
              </a:rPr>
              <a:t>​</a:t>
            </a:r>
            <a:endParaRPr lang="en-US" sz="1800" b="0" i="0" dirty="0">
              <a:effectLst/>
              <a:latin typeface="Arial" panose="020B0604020202020204" pitchFamily="34" charset="0"/>
            </a:endParaRPr>
          </a:p>
          <a:p>
            <a:pPr algn="l" rtl="0" fontAlgn="base">
              <a:buFont typeface="Arial" panose="020B0604020202020204" pitchFamily="34" charset="0"/>
              <a:buChar char="•"/>
            </a:pPr>
            <a:r>
              <a:rPr lang="en-US" sz="1800" b="0" i="0" u="none" strike="noStrike" dirty="0">
                <a:effectLst/>
                <a:latin typeface="Calibri" panose="020F0502020204030204" pitchFamily="34" charset="0"/>
              </a:rPr>
              <a:t>  Reason: it did not make sense/there was no scientific justification for assuming</a:t>
            </a:r>
          </a:p>
          <a:p>
            <a:pPr algn="l" rtl="0" fontAlgn="base"/>
            <a:r>
              <a:rPr lang="en-US" sz="1800" b="0" i="0" u="none" strike="noStrike" dirty="0">
                <a:effectLst/>
                <a:latin typeface="Calibri" panose="020F0502020204030204" pitchFamily="34" charset="0"/>
              </a:rPr>
              <a:t>   that depressive symptoms would be inherently different across such a broad subgroup.</a:t>
            </a:r>
            <a:endParaRPr lang="en-US" sz="1800" b="0" i="0" dirty="0">
              <a:effectLst/>
              <a:latin typeface="Arial" panose="020B0604020202020204" pitchFamily="34" charset="0"/>
            </a:endParaRPr>
          </a:p>
        </p:txBody>
      </p:sp>
    </p:spTree>
    <p:extLst>
      <p:ext uri="{BB962C8B-B14F-4D97-AF65-F5344CB8AC3E}">
        <p14:creationId xmlns:p14="http://schemas.microsoft.com/office/powerpoint/2010/main" val="119894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922ED6-8286-4A2F-9C10-20C242CAE5AB}"/>
              </a:ext>
            </a:extLst>
          </p:cNvPr>
          <p:cNvSpPr>
            <a:spLocks noGrp="1"/>
          </p:cNvSpPr>
          <p:nvPr>
            <p:ph type="title"/>
          </p:nvPr>
        </p:nvSpPr>
        <p:spPr/>
        <p:txBody>
          <a:bodyPr/>
          <a:lstStyle/>
          <a:p>
            <a:r>
              <a:rPr lang="en-US"/>
              <a:t> Other Considerations &amp; Reporting</a:t>
            </a:r>
          </a:p>
        </p:txBody>
      </p:sp>
      <p:sp>
        <p:nvSpPr>
          <p:cNvPr id="5" name="Text Placeholder 4">
            <a:extLst>
              <a:ext uri="{FF2B5EF4-FFF2-40B4-BE49-F238E27FC236}">
                <a16:creationId xmlns:a16="http://schemas.microsoft.com/office/drawing/2014/main" id="{0C625E5E-D284-F54F-D873-2A36088298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2930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8DD6D4-751A-4414-909A-161270CA21A6}"/>
              </a:ext>
            </a:extLst>
          </p:cNvPr>
          <p:cNvSpPr>
            <a:spLocks noGrp="1"/>
          </p:cNvSpPr>
          <p:nvPr>
            <p:ph idx="1"/>
          </p:nvPr>
        </p:nvSpPr>
        <p:spPr>
          <a:xfrm>
            <a:off x="-5392" y="664292"/>
            <a:ext cx="8741793" cy="2908089"/>
          </a:xfrm>
        </p:spPr>
        <p:txBody>
          <a:bodyPr vert="horz" lIns="91440" tIns="45720" rIns="91440" bIns="45720" rtlCol="0" anchor="t">
            <a:normAutofit fontScale="62500" lnSpcReduction="20000"/>
          </a:bodyPr>
          <a:lstStyle/>
          <a:p>
            <a:r>
              <a:rPr lang="en-US" sz="3400" b="1" dirty="0"/>
              <a:t> Algorithmic bias in Medicine</a:t>
            </a:r>
          </a:p>
          <a:p>
            <a:pPr marL="0" indent="0">
              <a:buNone/>
            </a:pPr>
            <a:endParaRPr lang="en-US" sz="2900" dirty="0">
              <a:cs typeface="Calibri"/>
            </a:endParaRPr>
          </a:p>
          <a:p>
            <a:pPr lvl="1"/>
            <a:r>
              <a:rPr lang="en-US" sz="2900" dirty="0"/>
              <a:t> Biased clinical algorithms lack data diversity: by race, sex, or other factors</a:t>
            </a:r>
            <a:endParaRPr lang="en-US" sz="2900" dirty="0">
              <a:cs typeface="Calibri"/>
            </a:endParaRPr>
          </a:p>
          <a:p>
            <a:pPr lvl="1"/>
            <a:r>
              <a:rPr lang="en-US" sz="2900" dirty="0"/>
              <a:t> An example of biased clinical algorithm is the race-based adjusted eGFR algorithm</a:t>
            </a:r>
            <a:endParaRPr lang="en-US" sz="2900" dirty="0">
              <a:cs typeface="Calibri"/>
            </a:endParaRPr>
          </a:p>
          <a:p>
            <a:pPr lvl="1"/>
            <a:r>
              <a:rPr lang="en-US" sz="2900" dirty="0"/>
              <a:t> Algorithmic bias in medicine can have devastating effects on people of </a:t>
            </a:r>
            <a:endParaRPr lang="en-US" sz="2900" dirty="0">
              <a:cs typeface="Calibri"/>
            </a:endParaRPr>
          </a:p>
          <a:p>
            <a:pPr marL="342900" lvl="1" indent="0">
              <a:buNone/>
            </a:pPr>
            <a:r>
              <a:rPr lang="en-US" sz="2900" dirty="0"/>
              <a:t>     color at all points in the health care process, from triaging their illnesses to</a:t>
            </a:r>
            <a:endParaRPr lang="en-US" sz="2900" dirty="0">
              <a:cs typeface="Calibri"/>
            </a:endParaRPr>
          </a:p>
          <a:p>
            <a:pPr marL="342900" lvl="1" indent="0">
              <a:buNone/>
            </a:pPr>
            <a:r>
              <a:rPr lang="en-US" sz="2900" dirty="0"/>
              <a:t>     the quality of care they receive</a:t>
            </a:r>
            <a:endParaRPr lang="en-US" sz="2900" dirty="0">
              <a:cs typeface="Calibri"/>
            </a:endParaRPr>
          </a:p>
          <a:p>
            <a:pPr lvl="1"/>
            <a:r>
              <a:rPr lang="en-US" sz="2900" dirty="0">
                <a:solidFill>
                  <a:srgbClr val="333333"/>
                </a:solidFill>
                <a:latin typeface="Calibri"/>
                <a:ea typeface="+mj-ea"/>
                <a:cs typeface="Calibri"/>
              </a:rPr>
              <a:t>Race-adjusted tools should be avoided as they use race as a biological construct </a:t>
            </a:r>
            <a:endParaRPr lang="en-US" sz="2900">
              <a:solidFill>
                <a:srgbClr val="333333"/>
              </a:solidFill>
              <a:latin typeface="Calibri" panose="020F0502020204030204" pitchFamily="34" charset="0"/>
              <a:ea typeface="+mj-ea"/>
              <a:cs typeface="Calibri" panose="020F0502020204030204" pitchFamily="34" charset="0"/>
            </a:endParaRPr>
          </a:p>
          <a:p>
            <a:pPr marL="342900" lvl="1" indent="0">
              <a:buNone/>
            </a:pPr>
            <a:r>
              <a:rPr lang="en-US" sz="2900" dirty="0">
                <a:solidFill>
                  <a:srgbClr val="333333"/>
                </a:solidFill>
                <a:latin typeface="Calibri"/>
                <a:ea typeface="+mj-ea"/>
                <a:cs typeface="Calibri"/>
              </a:rPr>
              <a:t>    rather than a social construct</a:t>
            </a:r>
          </a:p>
          <a:p>
            <a:pPr lvl="1"/>
            <a:endParaRPr lang="en-US"/>
          </a:p>
          <a:p>
            <a:pPr marL="342900" lvl="1" indent="0">
              <a:buNone/>
            </a:pPr>
            <a:endParaRPr lang="en-US"/>
          </a:p>
          <a:p>
            <a:pPr marL="342900" lvl="1" indent="0">
              <a:buNone/>
            </a:pPr>
            <a:endParaRPr lang="en-US"/>
          </a:p>
          <a:p>
            <a:pPr marL="342900" lvl="1" indent="0">
              <a:buNone/>
            </a:pPr>
            <a:endParaRPr lang="en-US" dirty="0">
              <a:cs typeface="Calibri"/>
            </a:endParaRPr>
          </a:p>
          <a:p>
            <a:pPr marL="342900" lvl="1" indent="0">
              <a:buNone/>
            </a:pPr>
            <a:endParaRPr lang="en-US">
              <a:solidFill>
                <a:srgbClr val="767171"/>
              </a:solidFill>
              <a:cs typeface="Calibri" panose="020F0502020204030204"/>
            </a:endParaRPr>
          </a:p>
          <a:p>
            <a:pPr marL="342900" lvl="1" indent="0">
              <a:buNone/>
            </a:pPr>
            <a:endParaRPr lang="en-US"/>
          </a:p>
        </p:txBody>
      </p:sp>
      <p:sp>
        <p:nvSpPr>
          <p:cNvPr id="3" name="Title 2">
            <a:extLst>
              <a:ext uri="{FF2B5EF4-FFF2-40B4-BE49-F238E27FC236}">
                <a16:creationId xmlns:a16="http://schemas.microsoft.com/office/drawing/2014/main" id="{644FF136-2C64-0629-7F36-6A0AD53F0A80}"/>
              </a:ext>
            </a:extLst>
          </p:cNvPr>
          <p:cNvSpPr>
            <a:spLocks noGrp="1"/>
          </p:cNvSpPr>
          <p:nvPr>
            <p:ph type="title"/>
          </p:nvPr>
        </p:nvSpPr>
        <p:spPr>
          <a:xfrm>
            <a:off x="361231" y="5357"/>
            <a:ext cx="7080069" cy="809897"/>
          </a:xfrm>
        </p:spPr>
        <p:txBody>
          <a:bodyPr>
            <a:normAutofit/>
          </a:bodyPr>
          <a:lstStyle/>
          <a:p>
            <a:r>
              <a:rPr lang="en-US" sz="2400"/>
              <a:t>Other considerations</a:t>
            </a:r>
          </a:p>
        </p:txBody>
      </p:sp>
      <p:sp>
        <p:nvSpPr>
          <p:cNvPr id="4" name="TextBox 3">
            <a:extLst>
              <a:ext uri="{FF2B5EF4-FFF2-40B4-BE49-F238E27FC236}">
                <a16:creationId xmlns:a16="http://schemas.microsoft.com/office/drawing/2014/main" id="{53CF8486-8062-E3E5-243D-15A3BA8C824D}"/>
              </a:ext>
            </a:extLst>
          </p:cNvPr>
          <p:cNvSpPr txBox="1"/>
          <p:nvPr/>
        </p:nvSpPr>
        <p:spPr>
          <a:xfrm>
            <a:off x="339665" y="3881886"/>
            <a:ext cx="839458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100">
                <a:solidFill>
                  <a:srgbClr val="767171"/>
                </a:solidFill>
                <a:latin typeface="Calibri"/>
                <a:ea typeface="Segoe UI"/>
                <a:cs typeface="Segoe UI"/>
              </a:rPr>
              <a:t>“Medical Algorithms Are Failing Communities Of Color”, Health Affairs Blog, September 9, 2021.DOI: 10.1377/hblog20210903.976632​</a:t>
            </a:r>
          </a:p>
          <a:p>
            <a:pPr rtl="0"/>
            <a:r>
              <a:rPr lang="en-US" sz="1100">
                <a:solidFill>
                  <a:srgbClr val="767171"/>
                </a:solidFill>
                <a:latin typeface="Calibri"/>
                <a:ea typeface="Segoe UI"/>
                <a:cs typeface="Segoe UI"/>
              </a:rPr>
              <a:t>Vyas DA, Eisenstein LG, Jones DS. Hidden in plain sight—reconsidering the use of race correction in clinical algorithms. N Engl J Med. 2020;383:874-882 ​</a:t>
            </a:r>
            <a:endParaRPr lang="en-US"/>
          </a:p>
        </p:txBody>
      </p:sp>
    </p:spTree>
    <p:extLst>
      <p:ext uri="{BB962C8B-B14F-4D97-AF65-F5344CB8AC3E}">
        <p14:creationId xmlns:p14="http://schemas.microsoft.com/office/powerpoint/2010/main" val="4287326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ure thumbnail gr1">
            <a:extLst>
              <a:ext uri="{FF2B5EF4-FFF2-40B4-BE49-F238E27FC236}">
                <a16:creationId xmlns:a16="http://schemas.microsoft.com/office/drawing/2014/main" id="{E4ED0CD8-BEEB-0AA2-6C38-2C6BED5BB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32" y="919476"/>
            <a:ext cx="8972550" cy="34150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7572C9-FE7F-56B0-0647-114E35FE6F38}"/>
              </a:ext>
            </a:extLst>
          </p:cNvPr>
          <p:cNvSpPr txBox="1"/>
          <p:nvPr/>
        </p:nvSpPr>
        <p:spPr>
          <a:xfrm>
            <a:off x="281668" y="5745"/>
            <a:ext cx="8752114" cy="830997"/>
          </a:xfrm>
          <a:prstGeom prst="rect">
            <a:avLst/>
          </a:prstGeom>
          <a:noFill/>
        </p:spPr>
        <p:txBody>
          <a:bodyPr wrap="square" lIns="91440" tIns="45720" rIns="91440" bIns="45720" rtlCol="0" anchor="t">
            <a:spAutoFit/>
          </a:bodyPr>
          <a:lstStyle/>
          <a:p>
            <a:r>
              <a:rPr lang="en-US" sz="2400">
                <a:solidFill>
                  <a:schemeClr val="accent1"/>
                </a:solidFill>
                <a:latin typeface="Calibri"/>
                <a:ea typeface="+mj-ea"/>
                <a:cs typeface="Calibri"/>
              </a:rPr>
              <a:t>Algorithmic Bias in Medicine</a:t>
            </a:r>
          </a:p>
          <a:p>
            <a:r>
              <a:rPr lang="en-US" sz="2400">
                <a:solidFill>
                  <a:schemeClr val="accent1"/>
                </a:solidFill>
                <a:latin typeface="Calibri"/>
                <a:ea typeface="+mj-ea"/>
                <a:cs typeface="Calibri"/>
              </a:rPr>
              <a:t>How race-based medicine leads to racial health inequities…….</a:t>
            </a:r>
          </a:p>
        </p:txBody>
      </p:sp>
      <p:sp>
        <p:nvSpPr>
          <p:cNvPr id="7" name="TextBox 6">
            <a:extLst>
              <a:ext uri="{FF2B5EF4-FFF2-40B4-BE49-F238E27FC236}">
                <a16:creationId xmlns:a16="http://schemas.microsoft.com/office/drawing/2014/main" id="{70E25611-61B5-BB77-5DB1-BB6FF6F76D7A}"/>
              </a:ext>
            </a:extLst>
          </p:cNvPr>
          <p:cNvSpPr txBox="1"/>
          <p:nvPr/>
        </p:nvSpPr>
        <p:spPr>
          <a:xfrm>
            <a:off x="221223" y="4438191"/>
            <a:ext cx="8460659" cy="261610"/>
          </a:xfrm>
          <a:prstGeom prst="rect">
            <a:avLst/>
          </a:prstGeom>
          <a:noFill/>
        </p:spPr>
        <p:txBody>
          <a:bodyPr wrap="square">
            <a:spAutoFit/>
          </a:bodyPr>
          <a:lstStyle/>
          <a:p>
            <a:r>
              <a:rPr lang="en-US" sz="1100" b="0" i="1" kern="1200" err="1">
                <a:solidFill>
                  <a:schemeClr val="dk1"/>
                </a:solidFill>
                <a:effectLst/>
                <a:latin typeface="+mn-lt"/>
                <a:ea typeface="+mn-ea"/>
                <a:cs typeface="+mn-cs"/>
              </a:rPr>
              <a:t>Cerdeña</a:t>
            </a:r>
            <a:r>
              <a:rPr lang="en-US" sz="1100" b="0" i="1" kern="1200">
                <a:solidFill>
                  <a:schemeClr val="dk1"/>
                </a:solidFill>
                <a:effectLst/>
                <a:latin typeface="+mn-lt"/>
                <a:ea typeface="+mn-ea"/>
                <a:cs typeface="+mn-cs"/>
              </a:rPr>
              <a:t> JP, </a:t>
            </a:r>
            <a:r>
              <a:rPr lang="en-US" sz="1100" b="0" i="1" kern="1200" err="1">
                <a:solidFill>
                  <a:schemeClr val="dk1"/>
                </a:solidFill>
                <a:effectLst/>
                <a:latin typeface="+mn-lt"/>
                <a:ea typeface="+mn-ea"/>
                <a:cs typeface="+mn-cs"/>
              </a:rPr>
              <a:t>Plaisime</a:t>
            </a:r>
            <a:r>
              <a:rPr lang="en-US" sz="1100" b="0" i="1" kern="1200">
                <a:solidFill>
                  <a:schemeClr val="dk1"/>
                </a:solidFill>
                <a:effectLst/>
                <a:latin typeface="+mn-lt"/>
                <a:ea typeface="+mn-ea"/>
                <a:cs typeface="+mn-cs"/>
              </a:rPr>
              <a:t> MV, Tsai J. From race-based to race-conscious medicine: how anti-racist uprisings call us to act. Lancet. 2020;396:1125-1128</a:t>
            </a:r>
            <a:endParaRPr lang="en-US" sz="1100" b="0" i="1" kern="1200">
              <a:solidFill>
                <a:schemeClr val="dk1"/>
              </a:solidFill>
              <a:latin typeface="+mn-lt"/>
              <a:ea typeface="+mn-ea"/>
              <a:cs typeface="+mn-cs"/>
            </a:endParaRPr>
          </a:p>
        </p:txBody>
      </p:sp>
    </p:spTree>
    <p:extLst>
      <p:ext uri="{BB962C8B-B14F-4D97-AF65-F5344CB8AC3E}">
        <p14:creationId xmlns:p14="http://schemas.microsoft.com/office/powerpoint/2010/main" val="13876643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C3452A-89E6-76C7-8609-498080DFF9FA}"/>
              </a:ext>
            </a:extLst>
          </p:cNvPr>
          <p:cNvSpPr>
            <a:spLocks noGrp="1"/>
          </p:cNvSpPr>
          <p:nvPr>
            <p:ph type="title"/>
          </p:nvPr>
        </p:nvSpPr>
        <p:spPr>
          <a:xfrm>
            <a:off x="100730" y="-53424"/>
            <a:ext cx="7080069" cy="809897"/>
          </a:xfrm>
        </p:spPr>
        <p:txBody>
          <a:bodyPr>
            <a:normAutofit/>
          </a:bodyPr>
          <a:lstStyle/>
          <a:p>
            <a:r>
              <a:rPr lang="en-US" sz="2400" dirty="0">
                <a:ea typeface="+mj-lt"/>
                <a:cs typeface="+mj-lt"/>
              </a:rPr>
              <a:t>Examples of Race ‘Correction’ in Clinical Medicine:</a:t>
            </a:r>
            <a:endParaRPr lang="en-US" sz="2400" dirty="0"/>
          </a:p>
        </p:txBody>
      </p:sp>
      <p:graphicFrame>
        <p:nvGraphicFramePr>
          <p:cNvPr id="5" name="Table 9">
            <a:extLst>
              <a:ext uri="{FF2B5EF4-FFF2-40B4-BE49-F238E27FC236}">
                <a16:creationId xmlns:a16="http://schemas.microsoft.com/office/drawing/2014/main" id="{6E2FFC18-D091-A0D6-062D-02F8503A058B}"/>
              </a:ext>
            </a:extLst>
          </p:cNvPr>
          <p:cNvGraphicFramePr>
            <a:graphicFrameLocks noGrp="1"/>
          </p:cNvGraphicFramePr>
          <p:nvPr>
            <p:extLst>
              <p:ext uri="{D42A27DB-BD31-4B8C-83A1-F6EECF244321}">
                <p14:modId xmlns:p14="http://schemas.microsoft.com/office/powerpoint/2010/main" val="2939450317"/>
              </p:ext>
            </p:extLst>
          </p:nvPr>
        </p:nvGraphicFramePr>
        <p:xfrm>
          <a:off x="1177847" y="522713"/>
          <a:ext cx="7334529" cy="4035334"/>
        </p:xfrm>
        <a:graphic>
          <a:graphicData uri="http://schemas.openxmlformats.org/drawingml/2006/table">
            <a:tbl>
              <a:tblPr firstRow="1" bandRow="1">
                <a:tableStyleId>{5C22544A-7EE6-4342-B048-85BDC9FD1C3A}</a:tableStyleId>
              </a:tblPr>
              <a:tblGrid>
                <a:gridCol w="1482025">
                  <a:extLst>
                    <a:ext uri="{9D8B030D-6E8A-4147-A177-3AD203B41FA5}">
                      <a16:colId xmlns:a16="http://schemas.microsoft.com/office/drawing/2014/main" val="2281007789"/>
                    </a:ext>
                  </a:extLst>
                </a:gridCol>
                <a:gridCol w="1771086">
                  <a:extLst>
                    <a:ext uri="{9D8B030D-6E8A-4147-A177-3AD203B41FA5}">
                      <a16:colId xmlns:a16="http://schemas.microsoft.com/office/drawing/2014/main" val="1515286425"/>
                    </a:ext>
                  </a:extLst>
                </a:gridCol>
                <a:gridCol w="2021630">
                  <a:extLst>
                    <a:ext uri="{9D8B030D-6E8A-4147-A177-3AD203B41FA5}">
                      <a16:colId xmlns:a16="http://schemas.microsoft.com/office/drawing/2014/main" val="2869884887"/>
                    </a:ext>
                  </a:extLst>
                </a:gridCol>
                <a:gridCol w="2059788">
                  <a:extLst>
                    <a:ext uri="{9D8B030D-6E8A-4147-A177-3AD203B41FA5}">
                      <a16:colId xmlns:a16="http://schemas.microsoft.com/office/drawing/2014/main" val="3832827596"/>
                    </a:ext>
                  </a:extLst>
                </a:gridCol>
              </a:tblGrid>
              <a:tr h="218316">
                <a:tc>
                  <a:txBody>
                    <a:bodyPr/>
                    <a:lstStyle/>
                    <a:p>
                      <a:endParaRPr lang="en-US" sz="900"/>
                    </a:p>
                  </a:txBody>
                  <a:tcPr marL="68580" marR="68580" marT="34290" marB="34290"/>
                </a:tc>
                <a:tc>
                  <a:txBody>
                    <a:bodyPr/>
                    <a:lstStyle/>
                    <a:p>
                      <a:endParaRPr lang="en-US" sz="900"/>
                    </a:p>
                  </a:txBody>
                  <a:tcPr marL="68580" marR="68580" marT="34290" marB="34290"/>
                </a:tc>
                <a:tc>
                  <a:txBody>
                    <a:bodyPr/>
                    <a:lstStyle/>
                    <a:p>
                      <a:endParaRPr lang="en-US" sz="900"/>
                    </a:p>
                  </a:txBody>
                  <a:tcPr marL="68580" marR="68580" marT="34290" marB="34290"/>
                </a:tc>
                <a:tc>
                  <a:txBody>
                    <a:bodyPr/>
                    <a:lstStyle/>
                    <a:p>
                      <a:endParaRPr lang="en-US" sz="900"/>
                    </a:p>
                  </a:txBody>
                  <a:tcPr marL="68580" marR="68580" marT="34290" marB="34290"/>
                </a:tc>
                <a:extLst>
                  <a:ext uri="{0D108BD9-81ED-4DB2-BD59-A6C34878D82A}">
                    <a16:rowId xmlns:a16="http://schemas.microsoft.com/office/drawing/2014/main" val="2520225867"/>
                  </a:ext>
                </a:extLst>
              </a:tr>
              <a:tr h="204231">
                <a:tc>
                  <a:txBody>
                    <a:bodyPr/>
                    <a:lstStyle/>
                    <a:p>
                      <a:r>
                        <a:rPr lang="en-US" sz="800" b="1" dirty="0"/>
                        <a:t>Tools</a:t>
                      </a:r>
                    </a:p>
                  </a:txBody>
                  <a:tcPr marL="68580" marR="68580" marT="34290" marB="34290"/>
                </a:tc>
                <a:tc>
                  <a:txBody>
                    <a:bodyPr/>
                    <a:lstStyle/>
                    <a:p>
                      <a:r>
                        <a:rPr lang="en-US" sz="800" b="1" dirty="0"/>
                        <a:t>Clinical Utility</a:t>
                      </a:r>
                    </a:p>
                  </a:txBody>
                  <a:tcPr marL="68580" marR="68580" marT="34290" marB="34290"/>
                </a:tc>
                <a:tc>
                  <a:txBody>
                    <a:bodyPr/>
                    <a:lstStyle/>
                    <a:p>
                      <a:r>
                        <a:rPr lang="en-US" sz="800" b="1" dirty="0"/>
                        <a:t>Use of Race</a:t>
                      </a:r>
                    </a:p>
                  </a:txBody>
                  <a:tcPr marL="68580" marR="68580" marT="34290" marB="34290"/>
                </a:tc>
                <a:tc>
                  <a:txBody>
                    <a:bodyPr/>
                    <a:lstStyle/>
                    <a:p>
                      <a:r>
                        <a:rPr lang="en-US" sz="800" b="1" dirty="0"/>
                        <a:t>Equity Concern</a:t>
                      </a:r>
                    </a:p>
                  </a:txBody>
                  <a:tcPr marL="68580" marR="68580" marT="34290" marB="34290"/>
                </a:tc>
                <a:extLst>
                  <a:ext uri="{0D108BD9-81ED-4DB2-BD59-A6C34878D82A}">
                    <a16:rowId xmlns:a16="http://schemas.microsoft.com/office/drawing/2014/main" val="1339713720"/>
                  </a:ext>
                </a:extLst>
              </a:tr>
              <a:tr h="380293">
                <a:tc>
                  <a:txBody>
                    <a:bodyPr/>
                    <a:lstStyle/>
                    <a:p>
                      <a:r>
                        <a:rPr lang="en-US" sz="1000" b="1" dirty="0"/>
                        <a:t>Cardiology:</a:t>
                      </a:r>
                    </a:p>
                    <a:p>
                      <a:r>
                        <a:rPr lang="en-US" sz="1000" dirty="0"/>
                        <a:t>Heart Failure Risk score</a:t>
                      </a:r>
                    </a:p>
                  </a:txBody>
                  <a:tcPr marL="68580" marR="68580" marT="34290" marB="34290"/>
                </a:tc>
                <a:tc>
                  <a:txBody>
                    <a:bodyPr/>
                    <a:lstStyle/>
                    <a:p>
                      <a:r>
                        <a:rPr lang="en-US" sz="900" dirty="0"/>
                        <a:t>Predicts in-hospital mortality in patients with acute HF</a:t>
                      </a:r>
                    </a:p>
                  </a:txBody>
                  <a:tcPr marL="68580" marR="68580" marT="34290" marB="34290"/>
                </a:tc>
                <a:tc>
                  <a:txBody>
                    <a:bodyPr/>
                    <a:lstStyle/>
                    <a:p>
                      <a:r>
                        <a:rPr lang="en-US" sz="900" b="1" dirty="0"/>
                        <a:t>Add 3 points to the risk score for non-blacks, </a:t>
                      </a:r>
                      <a:r>
                        <a:rPr lang="en-US" sz="900" b="0" dirty="0"/>
                        <a:t>indicating higher risk</a:t>
                      </a:r>
                    </a:p>
                  </a:txBody>
                  <a:tcPr marL="68580" marR="68580" marT="34290" marB="34290"/>
                </a:tc>
                <a:tc>
                  <a:txBody>
                    <a:bodyPr/>
                    <a:lstStyle/>
                    <a:p>
                      <a:r>
                        <a:rPr lang="en-US" sz="900" dirty="0"/>
                        <a:t>designates blacks as lower risk</a:t>
                      </a:r>
                    </a:p>
                  </a:txBody>
                  <a:tcPr marL="68580" marR="68580" marT="34290" marB="34290"/>
                </a:tc>
                <a:extLst>
                  <a:ext uri="{0D108BD9-81ED-4DB2-BD59-A6C34878D82A}">
                    <a16:rowId xmlns:a16="http://schemas.microsoft.com/office/drawing/2014/main" val="2038083907"/>
                  </a:ext>
                </a:extLst>
              </a:tr>
              <a:tr h="492973">
                <a:tc>
                  <a:txBody>
                    <a:bodyPr/>
                    <a:lstStyle/>
                    <a:p>
                      <a:r>
                        <a:rPr lang="en-US" sz="1000" b="1" dirty="0"/>
                        <a:t>Cardiac Surgery:</a:t>
                      </a:r>
                    </a:p>
                    <a:p>
                      <a:r>
                        <a:rPr lang="en-US" sz="1000" dirty="0"/>
                        <a:t>Short term risk Calculator</a:t>
                      </a:r>
                    </a:p>
                  </a:txBody>
                  <a:tcPr marL="68580" marR="68580" marT="34290" marB="34290"/>
                </a:tc>
                <a:tc>
                  <a:txBody>
                    <a:bodyPr/>
                    <a:lstStyle/>
                    <a:p>
                      <a:r>
                        <a:rPr lang="en-US" sz="900" dirty="0"/>
                        <a:t>Predicts risk of complication and mortality with common cardiac surgeries</a:t>
                      </a:r>
                    </a:p>
                  </a:txBody>
                  <a:tcPr marL="68580" marR="68580" marT="34290" marB="34290"/>
                </a:tc>
                <a:tc>
                  <a:txBody>
                    <a:bodyPr/>
                    <a:lstStyle/>
                    <a:p>
                      <a:r>
                        <a:rPr lang="en-US" sz="900" b="1" dirty="0"/>
                        <a:t>Increases risk scores for black patients</a:t>
                      </a:r>
                    </a:p>
                  </a:txBody>
                  <a:tcPr marL="68580" marR="68580" marT="34290" marB="34290"/>
                </a:tc>
                <a:tc>
                  <a:txBody>
                    <a:bodyPr/>
                    <a:lstStyle/>
                    <a:p>
                      <a:r>
                        <a:rPr lang="en-US" sz="900" dirty="0"/>
                        <a:t>Using preoperatively, Black patients are steered away form these procedures</a:t>
                      </a:r>
                    </a:p>
                  </a:txBody>
                  <a:tcPr marL="68580" marR="68580" marT="34290" marB="34290"/>
                </a:tc>
                <a:extLst>
                  <a:ext uri="{0D108BD9-81ED-4DB2-BD59-A6C34878D82A}">
                    <a16:rowId xmlns:a16="http://schemas.microsoft.com/office/drawing/2014/main" val="3351304928"/>
                  </a:ext>
                </a:extLst>
              </a:tr>
              <a:tr h="380293">
                <a:tc>
                  <a:txBody>
                    <a:bodyPr/>
                    <a:lstStyle/>
                    <a:p>
                      <a:r>
                        <a:rPr lang="en-US" sz="1000" b="1" dirty="0"/>
                        <a:t>Nephrology</a:t>
                      </a:r>
                      <a:r>
                        <a:rPr lang="en-US" sz="1000" dirty="0"/>
                        <a:t>:</a:t>
                      </a:r>
                    </a:p>
                    <a:p>
                      <a:r>
                        <a:rPr lang="en-US" sz="1000" dirty="0"/>
                        <a:t>eGFR*</a:t>
                      </a:r>
                    </a:p>
                  </a:txBody>
                  <a:tcPr marL="68580" marR="68580" marT="34290" marB="34290"/>
                </a:tc>
                <a:tc>
                  <a:txBody>
                    <a:bodyPr/>
                    <a:lstStyle/>
                    <a:p>
                      <a:r>
                        <a:rPr lang="en-US" sz="900" dirty="0"/>
                        <a:t>A measure of kidney function</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Assigns higher eGFR to blacks Indicating better function for blacks</a:t>
                      </a:r>
                    </a:p>
                  </a:txBody>
                  <a:tcPr marL="68580" marR="68580" marT="34290" marB="34290"/>
                </a:tc>
                <a:tc>
                  <a:txBody>
                    <a:bodyPr/>
                    <a:lstStyle/>
                    <a:p>
                      <a:r>
                        <a:rPr lang="en-US" sz="900" dirty="0"/>
                        <a:t>Indicating better function for blacks, may delay referral to specialist</a:t>
                      </a:r>
                    </a:p>
                  </a:txBody>
                  <a:tcPr marL="68580" marR="68580" marT="34290" marB="34290"/>
                </a:tc>
                <a:extLst>
                  <a:ext uri="{0D108BD9-81ED-4DB2-BD59-A6C34878D82A}">
                    <a16:rowId xmlns:a16="http://schemas.microsoft.com/office/drawing/2014/main" val="103568851"/>
                  </a:ext>
                </a:extLst>
              </a:tr>
              <a:tr h="380293">
                <a:tc>
                  <a:txBody>
                    <a:bodyPr/>
                    <a:lstStyle/>
                    <a:p>
                      <a:r>
                        <a:rPr lang="en-US" sz="1000" b="1" kern="1200" dirty="0">
                          <a:solidFill>
                            <a:schemeClr val="dk1"/>
                          </a:solidFill>
                          <a:latin typeface="+mn-lt"/>
                          <a:ea typeface="+mn-ea"/>
                          <a:cs typeface="+mn-cs"/>
                        </a:rPr>
                        <a:t>Obstetrics:</a:t>
                      </a:r>
                    </a:p>
                    <a:p>
                      <a:r>
                        <a:rPr lang="en-US" sz="1000" b="0" kern="1200" dirty="0">
                          <a:solidFill>
                            <a:schemeClr val="dk1"/>
                          </a:solidFill>
                          <a:latin typeface="+mn-lt"/>
                          <a:ea typeface="+mn-ea"/>
                          <a:cs typeface="+mn-cs"/>
                        </a:rPr>
                        <a:t>VBAC* Risk Calculator</a:t>
                      </a:r>
                    </a:p>
                  </a:txBody>
                  <a:tcPr marL="68580" marR="68580" marT="34290" marB="34290"/>
                </a:tc>
                <a:tc>
                  <a:txBody>
                    <a:bodyPr/>
                    <a:lstStyle/>
                    <a:p>
                      <a:r>
                        <a:rPr lang="en-US" sz="900" kern="1200" dirty="0">
                          <a:solidFill>
                            <a:schemeClr val="dk1"/>
                          </a:solidFill>
                          <a:latin typeface="+mn-lt"/>
                          <a:ea typeface="+mn-ea"/>
                          <a:cs typeface="+mn-cs"/>
                        </a:rPr>
                        <a:t>Predicts successful vaginal birth after prior cesarean section</a:t>
                      </a:r>
                    </a:p>
                  </a:txBody>
                  <a:tcPr marL="68580" marR="68580" marT="34290" marB="34290"/>
                </a:tc>
                <a:tc>
                  <a:txBody>
                    <a:bodyPr/>
                    <a:lstStyle/>
                    <a:p>
                      <a:r>
                        <a:rPr lang="en-US" sz="900" b="1" kern="1200" dirty="0">
                          <a:solidFill>
                            <a:schemeClr val="dk1"/>
                          </a:solidFill>
                          <a:latin typeface="+mn-lt"/>
                          <a:ea typeface="+mn-ea"/>
                          <a:cs typeface="+mn-cs"/>
                        </a:rPr>
                        <a:t>Blacks or Hispanics have lower success rate</a:t>
                      </a:r>
                    </a:p>
                  </a:txBody>
                  <a:tcPr marL="68580" marR="68580" marT="34290" marB="34290"/>
                </a:tc>
                <a:tc>
                  <a:txBody>
                    <a:bodyPr/>
                    <a:lstStyle/>
                    <a:p>
                      <a:r>
                        <a:rPr lang="en-US" sz="900" kern="1200" dirty="0">
                          <a:solidFill>
                            <a:schemeClr val="dk1"/>
                          </a:solidFill>
                          <a:latin typeface="+mn-lt"/>
                          <a:ea typeface="+mn-ea"/>
                          <a:cs typeface="+mn-cs"/>
                        </a:rPr>
                        <a:t>May discourage clinicians to offer vaginal birth to people of color</a:t>
                      </a:r>
                    </a:p>
                  </a:txBody>
                  <a:tcPr marL="68580" marR="68580" marT="34290" marB="34290"/>
                </a:tc>
                <a:extLst>
                  <a:ext uri="{0D108BD9-81ED-4DB2-BD59-A6C34878D82A}">
                    <a16:rowId xmlns:a16="http://schemas.microsoft.com/office/drawing/2014/main" val="574614639"/>
                  </a:ext>
                </a:extLst>
              </a:tr>
              <a:tr h="1197222">
                <a:tc>
                  <a:txBody>
                    <a:bodyPr/>
                    <a:lstStyle/>
                    <a:p>
                      <a:r>
                        <a:rPr lang="en-US" sz="1000" b="1" kern="1200" dirty="0">
                          <a:solidFill>
                            <a:schemeClr val="dk1"/>
                          </a:solidFill>
                          <a:latin typeface="+mn-lt"/>
                          <a:ea typeface="+mn-ea"/>
                          <a:cs typeface="+mn-cs"/>
                        </a:rPr>
                        <a:t>Urology:</a:t>
                      </a:r>
                    </a:p>
                    <a:p>
                      <a:r>
                        <a:rPr lang="en-US" sz="1000" b="0" kern="1200" dirty="0">
                          <a:solidFill>
                            <a:schemeClr val="dk1"/>
                          </a:solidFill>
                          <a:latin typeface="+mn-lt"/>
                          <a:ea typeface="+mn-ea"/>
                          <a:cs typeface="+mn-cs"/>
                        </a:rPr>
                        <a:t>STONE Score</a:t>
                      </a:r>
                    </a:p>
                    <a:p>
                      <a:endParaRPr lang="en-US" sz="1000" b="0" kern="1200">
                        <a:solidFill>
                          <a:schemeClr val="dk1"/>
                        </a:solidFill>
                        <a:latin typeface="+mn-lt"/>
                        <a:ea typeface="+mn-ea"/>
                        <a:cs typeface="+mn-cs"/>
                      </a:endParaRPr>
                    </a:p>
                    <a:p>
                      <a:endParaRPr lang="en-US" sz="1000" b="0" kern="1200">
                        <a:solidFill>
                          <a:schemeClr val="dk1"/>
                        </a:solidFill>
                        <a:latin typeface="+mn-lt"/>
                        <a:ea typeface="+mn-ea"/>
                        <a:cs typeface="+mn-cs"/>
                      </a:endParaRPr>
                    </a:p>
                    <a:p>
                      <a:endParaRPr lang="en-US" sz="1000" b="0" kern="1200">
                        <a:solidFill>
                          <a:schemeClr val="dk1"/>
                        </a:solidFill>
                        <a:latin typeface="+mn-lt"/>
                        <a:ea typeface="+mn-ea"/>
                        <a:cs typeface="+mn-cs"/>
                      </a:endParaRPr>
                    </a:p>
                    <a:p>
                      <a:r>
                        <a:rPr lang="en-US" sz="1000" b="0" kern="1200" dirty="0">
                          <a:solidFill>
                            <a:schemeClr val="dk1"/>
                          </a:solidFill>
                          <a:latin typeface="+mn-lt"/>
                          <a:ea typeface="+mn-ea"/>
                          <a:cs typeface="+mn-cs"/>
                        </a:rPr>
                        <a:t>UTI calculator</a:t>
                      </a:r>
                    </a:p>
                  </a:txBody>
                  <a:tcPr marL="68580" marR="68580" marT="34290" marB="34290"/>
                </a:tc>
                <a:tc>
                  <a:txBody>
                    <a:bodyPr/>
                    <a:lstStyle/>
                    <a:p>
                      <a:r>
                        <a:rPr lang="en-US" sz="900" kern="1200" dirty="0">
                          <a:solidFill>
                            <a:schemeClr val="dk1"/>
                          </a:solidFill>
                          <a:latin typeface="+mn-lt"/>
                          <a:ea typeface="+mn-ea"/>
                          <a:cs typeface="+mn-cs"/>
                        </a:rPr>
                        <a:t>Predicts risk of stone in ureteral</a:t>
                      </a:r>
                    </a:p>
                    <a:p>
                      <a:endParaRPr lang="en-US" sz="900" kern="1200">
                        <a:solidFill>
                          <a:schemeClr val="dk1"/>
                        </a:solidFill>
                        <a:latin typeface="+mn-lt"/>
                        <a:ea typeface="+mn-ea"/>
                        <a:cs typeface="+mn-cs"/>
                      </a:endParaRPr>
                    </a:p>
                    <a:p>
                      <a:endParaRPr lang="en-US" sz="900" kern="1200">
                        <a:solidFill>
                          <a:schemeClr val="dk1"/>
                        </a:solidFill>
                        <a:latin typeface="+mn-lt"/>
                        <a:ea typeface="+mn-ea"/>
                        <a:cs typeface="+mn-cs"/>
                      </a:endParaRPr>
                    </a:p>
                    <a:p>
                      <a:endParaRPr lang="en-US" sz="900" kern="1200">
                        <a:solidFill>
                          <a:schemeClr val="dk1"/>
                        </a:solidFill>
                        <a:latin typeface="+mn-lt"/>
                        <a:ea typeface="+mn-ea"/>
                        <a:cs typeface="+mn-cs"/>
                      </a:endParaRPr>
                    </a:p>
                    <a:p>
                      <a:r>
                        <a:rPr lang="en-US" sz="900" kern="1200" dirty="0">
                          <a:solidFill>
                            <a:schemeClr val="dk1"/>
                          </a:solidFill>
                          <a:latin typeface="+mn-lt"/>
                          <a:ea typeface="+mn-ea"/>
                          <a:cs typeface="+mn-cs"/>
                        </a:rPr>
                        <a:t>Estimates the risk of UTI in children 2 - 23 months old. </a:t>
                      </a:r>
                    </a:p>
                  </a:txBody>
                  <a:tcPr marL="68580" marR="68580" marT="34290" marB="34290"/>
                </a:tc>
                <a:tc>
                  <a:txBody>
                    <a:bodyPr/>
                    <a:lstStyle/>
                    <a:p>
                      <a:r>
                        <a:rPr lang="en-US" sz="900" b="1" kern="1200" dirty="0">
                          <a:solidFill>
                            <a:schemeClr val="dk1"/>
                          </a:solidFill>
                          <a:latin typeface="+mn-lt"/>
                          <a:ea typeface="+mn-ea"/>
                          <a:cs typeface="+mn-cs"/>
                        </a:rPr>
                        <a:t>Higher score indicates higher risk. 3 points are added to non-black race</a:t>
                      </a:r>
                    </a:p>
                    <a:p>
                      <a:endParaRPr lang="en-US" sz="900" kern="1200">
                        <a:solidFill>
                          <a:schemeClr val="dk1"/>
                        </a:solidFill>
                        <a:latin typeface="+mn-lt"/>
                        <a:ea typeface="+mn-ea"/>
                        <a:cs typeface="+mn-cs"/>
                      </a:endParaRPr>
                    </a:p>
                    <a:p>
                      <a:endParaRPr lang="en-US" sz="900" kern="1200">
                        <a:solidFill>
                          <a:schemeClr val="dk1"/>
                        </a:solidFill>
                        <a:latin typeface="+mn-lt"/>
                        <a:ea typeface="+mn-ea"/>
                        <a:cs typeface="+mn-cs"/>
                      </a:endParaRPr>
                    </a:p>
                    <a:p>
                      <a:r>
                        <a:rPr lang="en-US" sz="900" b="1" kern="1200" dirty="0">
                          <a:solidFill>
                            <a:schemeClr val="dk1"/>
                          </a:solidFill>
                          <a:latin typeface="+mn-lt"/>
                          <a:ea typeface="+mn-ea"/>
                          <a:cs typeface="+mn-cs"/>
                        </a:rPr>
                        <a:t>Assigns lower likelihood of UTI for black children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mn-lt"/>
                          <a:ea typeface="+mn-ea"/>
                          <a:cs typeface="+mn-cs"/>
                        </a:rPr>
                        <a:t>By systematically reporting lower risk for black patients, clinicians may not aggressively evaluate black patients.</a:t>
                      </a:r>
                    </a:p>
                    <a:p>
                      <a:endParaRPr lang="en-US" sz="900" kern="1200">
                        <a:solidFill>
                          <a:schemeClr val="dk1"/>
                        </a:solidFill>
                        <a:latin typeface="+mn-lt"/>
                        <a:ea typeface="+mn-ea"/>
                        <a:cs typeface="+mn-cs"/>
                      </a:endParaRPr>
                    </a:p>
                    <a:p>
                      <a:r>
                        <a:rPr lang="en-US" sz="900" kern="1200" dirty="0">
                          <a:solidFill>
                            <a:schemeClr val="dk1"/>
                          </a:solidFill>
                          <a:latin typeface="+mn-lt"/>
                          <a:ea typeface="+mn-ea"/>
                          <a:cs typeface="+mn-cs"/>
                        </a:rPr>
                        <a:t>By systematically reporting lower risk for black children, clinicians may not pursue definitive diagnostic testing of black children with UTI symptoms</a:t>
                      </a:r>
                    </a:p>
                  </a:txBody>
                  <a:tcPr marL="68580" marR="68580" marT="34290" marB="34290"/>
                </a:tc>
                <a:extLst>
                  <a:ext uri="{0D108BD9-81ED-4DB2-BD59-A6C34878D82A}">
                    <a16:rowId xmlns:a16="http://schemas.microsoft.com/office/drawing/2014/main" val="3099244382"/>
                  </a:ext>
                </a:extLst>
              </a:tr>
              <a:tr h="535227">
                <a:tc>
                  <a:txBody>
                    <a:bodyPr/>
                    <a:lstStyle/>
                    <a:p>
                      <a:r>
                        <a:rPr lang="en-US" sz="1000" b="1" kern="1200" dirty="0">
                          <a:solidFill>
                            <a:schemeClr val="dk1"/>
                          </a:solidFill>
                          <a:latin typeface="+mn-lt"/>
                          <a:ea typeface="+mn-ea"/>
                          <a:cs typeface="+mn-cs"/>
                        </a:rPr>
                        <a:t>Oncology:</a:t>
                      </a:r>
                    </a:p>
                    <a:p>
                      <a:r>
                        <a:rPr lang="en-US" sz="1000" b="0" kern="1200" dirty="0">
                          <a:solidFill>
                            <a:schemeClr val="dk1"/>
                          </a:solidFill>
                          <a:latin typeface="+mn-lt"/>
                          <a:ea typeface="+mn-ea"/>
                          <a:cs typeface="+mn-cs"/>
                        </a:rPr>
                        <a:t>Rectal Cancer Survival calculator</a:t>
                      </a:r>
                    </a:p>
                  </a:txBody>
                  <a:tcPr marL="68580" marR="68580" marT="34290" marB="34290"/>
                </a:tc>
                <a:tc>
                  <a:txBody>
                    <a:bodyPr/>
                    <a:lstStyle/>
                    <a:p>
                      <a:r>
                        <a:rPr lang="en-US" sz="900" kern="1200" dirty="0">
                          <a:solidFill>
                            <a:schemeClr val="dk1"/>
                          </a:solidFill>
                          <a:latin typeface="+mn-lt"/>
                          <a:ea typeface="+mn-ea"/>
                          <a:cs typeface="+mn-cs"/>
                        </a:rPr>
                        <a:t>Estimates conditional survival 1 – 5 </a:t>
                      </a:r>
                      <a:r>
                        <a:rPr lang="en-US" sz="900" kern="1200" dirty="0" err="1">
                          <a:solidFill>
                            <a:schemeClr val="dk1"/>
                          </a:solidFill>
                          <a:latin typeface="+mn-lt"/>
                          <a:ea typeface="+mn-ea"/>
                          <a:cs typeface="+mn-cs"/>
                        </a:rPr>
                        <a:t>yr</a:t>
                      </a:r>
                      <a:r>
                        <a:rPr lang="en-US" sz="900" kern="1200" dirty="0">
                          <a:solidFill>
                            <a:schemeClr val="dk1"/>
                          </a:solidFill>
                          <a:latin typeface="+mn-lt"/>
                          <a:ea typeface="+mn-ea"/>
                          <a:cs typeface="+mn-cs"/>
                        </a:rPr>
                        <a:t> after diagnosis</a:t>
                      </a:r>
                    </a:p>
                  </a:txBody>
                  <a:tcPr marL="68580" marR="68580" marT="34290" marB="34290"/>
                </a:tc>
                <a:tc>
                  <a:txBody>
                    <a:bodyPr/>
                    <a:lstStyle/>
                    <a:p>
                      <a:r>
                        <a:rPr lang="en-US" sz="900" b="1" kern="1200" dirty="0">
                          <a:solidFill>
                            <a:schemeClr val="dk1"/>
                          </a:solidFill>
                          <a:latin typeface="+mn-lt"/>
                          <a:ea typeface="+mn-ea"/>
                          <a:cs typeface="+mn-cs"/>
                        </a:rPr>
                        <a:t>Blacks have higher coefficient indicating shorter cancer specific survival rate</a:t>
                      </a:r>
                    </a:p>
                  </a:txBody>
                  <a:tcPr marL="68580" marR="68580" marT="34290" marB="34290"/>
                </a:tc>
                <a:tc>
                  <a:txBody>
                    <a:bodyPr/>
                    <a:lstStyle/>
                    <a:p>
                      <a:r>
                        <a:rPr lang="en-US" sz="900" kern="1200" dirty="0">
                          <a:solidFill>
                            <a:schemeClr val="dk1"/>
                          </a:solidFill>
                          <a:latin typeface="+mn-lt"/>
                          <a:ea typeface="+mn-ea"/>
                          <a:cs typeface="+mn-cs"/>
                        </a:rPr>
                        <a:t>Clinicians may be reluctant to offer interventions for patients with lower survival rate</a:t>
                      </a:r>
                    </a:p>
                  </a:txBody>
                  <a:tcPr marL="68580" marR="68580" marT="34290" marB="34290"/>
                </a:tc>
                <a:extLst>
                  <a:ext uri="{0D108BD9-81ED-4DB2-BD59-A6C34878D82A}">
                    <a16:rowId xmlns:a16="http://schemas.microsoft.com/office/drawing/2014/main" val="2222561511"/>
                  </a:ext>
                </a:extLst>
              </a:tr>
              <a:tr h="246486">
                <a:tc gridSpan="4">
                  <a:txBody>
                    <a:bodyPr/>
                    <a:lstStyle/>
                    <a:p>
                      <a:r>
                        <a:rPr lang="en-US" sz="700" b="0" i="1" kern="1200" dirty="0" err="1">
                          <a:solidFill>
                            <a:schemeClr val="dk1"/>
                          </a:solidFill>
                          <a:effectLst/>
                          <a:latin typeface="+mn-lt"/>
                          <a:ea typeface="+mn-ea"/>
                          <a:cs typeface="+mn-cs"/>
                        </a:rPr>
                        <a:t>Cerdeña</a:t>
                      </a:r>
                      <a:r>
                        <a:rPr lang="en-US" sz="700" b="0" i="1" kern="1200" dirty="0">
                          <a:solidFill>
                            <a:schemeClr val="dk1"/>
                          </a:solidFill>
                          <a:effectLst/>
                          <a:latin typeface="+mn-lt"/>
                          <a:ea typeface="+mn-ea"/>
                          <a:cs typeface="+mn-cs"/>
                        </a:rPr>
                        <a:t> JP, </a:t>
                      </a:r>
                      <a:r>
                        <a:rPr lang="en-US" sz="700" b="0" i="1" kern="1200" dirty="0" err="1">
                          <a:solidFill>
                            <a:schemeClr val="dk1"/>
                          </a:solidFill>
                          <a:effectLst/>
                          <a:latin typeface="+mn-lt"/>
                          <a:ea typeface="+mn-ea"/>
                          <a:cs typeface="+mn-cs"/>
                        </a:rPr>
                        <a:t>Plaisime</a:t>
                      </a:r>
                      <a:r>
                        <a:rPr lang="en-US" sz="700" b="0" i="1" kern="1200" dirty="0">
                          <a:solidFill>
                            <a:schemeClr val="dk1"/>
                          </a:solidFill>
                          <a:effectLst/>
                          <a:latin typeface="+mn-lt"/>
                          <a:ea typeface="+mn-ea"/>
                          <a:cs typeface="+mn-cs"/>
                        </a:rPr>
                        <a:t> MV, Tsai J. From race-based to race-conscious medicine: how anti-racist uprisings call us to act. Lancet. 2020;396:1125-1128</a:t>
                      </a:r>
                      <a:endParaRPr lang="en-US" sz="700" b="0" i="1" kern="1200" dirty="0">
                        <a:solidFill>
                          <a:schemeClr val="dk1"/>
                        </a:solidFill>
                        <a:latin typeface="+mn-lt"/>
                        <a:ea typeface="+mn-ea"/>
                        <a:cs typeface="+mn-cs"/>
                      </a:endParaRPr>
                    </a:p>
                  </a:txBody>
                  <a:tcPr marL="68580" marR="68580" marT="34290" marB="34290"/>
                </a:tc>
                <a:tc hMerge="1">
                  <a:txBody>
                    <a:bodyPr/>
                    <a:lstStyle/>
                    <a:p>
                      <a:endParaRPr lang="en-US" sz="1200" kern="1200">
                        <a:solidFill>
                          <a:schemeClr val="dk1"/>
                        </a:solidFill>
                        <a:latin typeface="+mn-lt"/>
                        <a:ea typeface="+mn-ea"/>
                        <a:cs typeface="+mn-cs"/>
                      </a:endParaRPr>
                    </a:p>
                  </a:txBody>
                  <a:tcPr/>
                </a:tc>
                <a:tc hMerge="1">
                  <a:txBody>
                    <a:bodyPr/>
                    <a:lstStyle/>
                    <a:p>
                      <a:endParaRPr lang="en-US" sz="1200" kern="1200">
                        <a:solidFill>
                          <a:schemeClr val="dk1"/>
                        </a:solidFill>
                        <a:latin typeface="+mn-lt"/>
                        <a:ea typeface="+mn-ea"/>
                        <a:cs typeface="+mn-cs"/>
                      </a:endParaRPr>
                    </a:p>
                  </a:txBody>
                  <a:tcPr/>
                </a:tc>
                <a:tc hMerge="1">
                  <a:txBody>
                    <a:bodyPr/>
                    <a:lstStyle/>
                    <a:p>
                      <a:endParaRPr lang="en-US" sz="1200" kern="1200">
                        <a:solidFill>
                          <a:schemeClr val="dk1"/>
                        </a:solidFill>
                        <a:latin typeface="+mn-lt"/>
                        <a:ea typeface="+mn-ea"/>
                        <a:cs typeface="+mn-cs"/>
                      </a:endParaRPr>
                    </a:p>
                  </a:txBody>
                  <a:tcPr/>
                </a:tc>
                <a:extLst>
                  <a:ext uri="{0D108BD9-81ED-4DB2-BD59-A6C34878D82A}">
                    <a16:rowId xmlns:a16="http://schemas.microsoft.com/office/drawing/2014/main" val="3085499894"/>
                  </a:ext>
                </a:extLst>
              </a:tr>
            </a:tbl>
          </a:graphicData>
        </a:graphic>
      </p:graphicFrame>
    </p:spTree>
    <p:extLst>
      <p:ext uri="{BB962C8B-B14F-4D97-AF65-F5344CB8AC3E}">
        <p14:creationId xmlns:p14="http://schemas.microsoft.com/office/powerpoint/2010/main" val="873583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F75083-18B4-8857-2CEA-8664C8824377}"/>
              </a:ext>
            </a:extLst>
          </p:cNvPr>
          <p:cNvSpPr>
            <a:spLocks noGrp="1"/>
          </p:cNvSpPr>
          <p:nvPr>
            <p:ph idx="1"/>
          </p:nvPr>
        </p:nvSpPr>
        <p:spPr>
          <a:xfrm>
            <a:off x="170424" y="165512"/>
            <a:ext cx="8594066" cy="4091590"/>
          </a:xfrm>
        </p:spPr>
        <p:txBody>
          <a:bodyPr vert="horz" lIns="91440" tIns="45720" rIns="91440" bIns="45720" rtlCol="0" anchor="t">
            <a:normAutofit fontScale="70000" lnSpcReduction="20000"/>
          </a:bodyPr>
          <a:lstStyle/>
          <a:p>
            <a:endParaRPr lang="en-US" sz="2500" dirty="0">
              <a:solidFill>
                <a:srgbClr val="333333"/>
              </a:solidFill>
              <a:latin typeface="Calibri" panose="020F0502020204030204" pitchFamily="34" charset="0"/>
              <a:ea typeface="+mj-ea"/>
              <a:cs typeface="Calibri" panose="020F0502020204030204" pitchFamily="34" charset="0"/>
            </a:endParaRPr>
          </a:p>
          <a:p>
            <a:pPr marL="0" indent="0">
              <a:buNone/>
            </a:pPr>
            <a:r>
              <a:rPr lang="en-US" sz="3400" dirty="0">
                <a:solidFill>
                  <a:schemeClr val="accent1"/>
                </a:solidFill>
                <a:latin typeface="Calibri"/>
                <a:ea typeface="+mj-ea"/>
                <a:cs typeface="Calibri"/>
              </a:rPr>
              <a:t>What can clinicians do?</a:t>
            </a:r>
          </a:p>
          <a:p>
            <a:pPr marL="0" indent="0">
              <a:buNone/>
            </a:pPr>
            <a:endParaRPr lang="en-US" sz="2500" dirty="0">
              <a:solidFill>
                <a:srgbClr val="333333"/>
              </a:solidFill>
              <a:latin typeface="Calibri" panose="020F0502020204030204" pitchFamily="34" charset="0"/>
              <a:ea typeface="+mj-ea"/>
              <a:cs typeface="Calibri" panose="020F0502020204030204" pitchFamily="34" charset="0"/>
            </a:endParaRPr>
          </a:p>
          <a:p>
            <a:r>
              <a:rPr lang="en-US" sz="2500" dirty="0">
                <a:solidFill>
                  <a:srgbClr val="333333"/>
                </a:solidFill>
                <a:latin typeface="Calibri"/>
                <a:ea typeface="+mj-ea"/>
                <a:cs typeface="Calibri"/>
              </a:rPr>
              <a:t>Be aware and be transparent with patients about the use of race in clinical algorithms and their algorithmic risk.</a:t>
            </a:r>
          </a:p>
          <a:p>
            <a:r>
              <a:rPr lang="en-US" sz="2500" dirty="0">
                <a:solidFill>
                  <a:srgbClr val="333333"/>
                </a:solidFill>
                <a:latin typeface="Calibri"/>
                <a:ea typeface="+mj-ea"/>
                <a:cs typeface="Calibri"/>
              </a:rPr>
              <a:t>Start having the conversation at the institution level.</a:t>
            </a:r>
          </a:p>
          <a:p>
            <a:r>
              <a:rPr lang="en-US" sz="2500" dirty="0">
                <a:solidFill>
                  <a:srgbClr val="333333"/>
                </a:solidFill>
                <a:latin typeface="Calibri"/>
                <a:ea typeface="+mj-ea"/>
                <a:cs typeface="Calibri"/>
              </a:rPr>
              <a:t>Those who are convinced that race should be taken out of algorithms can also alter practice on their own. </a:t>
            </a:r>
          </a:p>
          <a:p>
            <a:r>
              <a:rPr lang="en-US" sz="2500" dirty="0">
                <a:solidFill>
                  <a:srgbClr val="333333"/>
                </a:solidFill>
                <a:latin typeface="Calibri"/>
                <a:ea typeface="+mj-ea"/>
                <a:cs typeface="Calibri"/>
              </a:rPr>
              <a:t>Calculate patients’ risk with and without race in the algorithm and examine if that would change patients perceived risk profile with respect to a relevant threshold. </a:t>
            </a:r>
          </a:p>
          <a:p>
            <a:endParaRPr lang="en-US" sz="2500" dirty="0">
              <a:solidFill>
                <a:srgbClr val="333333"/>
              </a:solidFill>
              <a:latin typeface="Calibri" panose="020F0502020204030204" pitchFamily="34" charset="0"/>
              <a:ea typeface="+mj-ea"/>
              <a:cs typeface="Calibri" panose="020F0502020204030204" pitchFamily="34" charset="0"/>
            </a:endParaRPr>
          </a:p>
          <a:p>
            <a:endParaRPr lang="en-US" sz="2500" dirty="0">
              <a:solidFill>
                <a:srgbClr val="333333"/>
              </a:solidFill>
              <a:latin typeface="Calibri" panose="020F0502020204030204" pitchFamily="34" charset="0"/>
              <a:ea typeface="+mj-ea"/>
              <a:cs typeface="Calibri" panose="020F0502020204030204" pitchFamily="34" charset="0"/>
            </a:endParaRPr>
          </a:p>
          <a:p>
            <a:r>
              <a:rPr lang="en-US" sz="1600" dirty="0" err="1">
                <a:solidFill>
                  <a:schemeClr val="bg2">
                    <a:lumMod val="50000"/>
                  </a:schemeClr>
                </a:solidFill>
                <a:latin typeface="Calibri"/>
                <a:cs typeface="Calibri"/>
              </a:rPr>
              <a:t>Cerdeña</a:t>
            </a:r>
            <a:r>
              <a:rPr lang="en-US" sz="1600" dirty="0">
                <a:solidFill>
                  <a:schemeClr val="bg2">
                    <a:lumMod val="50000"/>
                  </a:schemeClr>
                </a:solidFill>
                <a:latin typeface="Calibri"/>
                <a:cs typeface="Calibri"/>
              </a:rPr>
              <a:t> JP, </a:t>
            </a:r>
            <a:r>
              <a:rPr lang="en-US" sz="1600" dirty="0" err="1">
                <a:solidFill>
                  <a:schemeClr val="bg2">
                    <a:lumMod val="50000"/>
                  </a:schemeClr>
                </a:solidFill>
                <a:latin typeface="Calibri"/>
                <a:cs typeface="Calibri"/>
              </a:rPr>
              <a:t>Plaisime</a:t>
            </a:r>
            <a:r>
              <a:rPr lang="en-US" sz="1600" dirty="0">
                <a:solidFill>
                  <a:schemeClr val="bg2">
                    <a:lumMod val="50000"/>
                  </a:schemeClr>
                </a:solidFill>
                <a:latin typeface="Calibri"/>
                <a:cs typeface="Calibri"/>
              </a:rPr>
              <a:t> MV, Tsai J. From race-based to race-conscious medicine: how anti-racist uprisings call us to act. Lancet. 2020;396:1125-1128</a:t>
            </a:r>
          </a:p>
          <a:p>
            <a:pPr marL="0" indent="0">
              <a:buNone/>
            </a:pPr>
            <a:r>
              <a:rPr lang="en-US" sz="1600" i="0" u="none" strike="noStrike" dirty="0">
                <a:solidFill>
                  <a:schemeClr val="bg2">
                    <a:lumMod val="50000"/>
                  </a:schemeClr>
                </a:solidFill>
                <a:effectLst/>
                <a:latin typeface="Calibri"/>
                <a:cs typeface="Calibri"/>
              </a:rPr>
              <a:t>Vyas DA, Eisenstein LG, Jones DS. </a:t>
            </a:r>
            <a:r>
              <a:rPr lang="en-US" sz="1600" b="0" i="0" u="none" strike="noStrike" dirty="0">
                <a:solidFill>
                  <a:schemeClr val="bg2">
                    <a:lumMod val="50000"/>
                  </a:schemeClr>
                </a:solidFill>
                <a:effectLst/>
                <a:latin typeface="Calibri"/>
                <a:cs typeface="Calibri"/>
              </a:rPr>
              <a:t>Hidden in plain sight—reconsidering the use of race correction in clinical algorithms.</a:t>
            </a:r>
            <a:r>
              <a:rPr lang="en-US" sz="1600" dirty="0">
                <a:solidFill>
                  <a:schemeClr val="bg2">
                    <a:lumMod val="50000"/>
                  </a:schemeClr>
                </a:solidFill>
                <a:latin typeface="Calibri"/>
                <a:cs typeface="Calibri"/>
              </a:rPr>
              <a:t> </a:t>
            </a:r>
            <a:endParaRPr lang="en-US" sz="1600" b="0" i="0" u="none" strike="noStrike" dirty="0">
              <a:solidFill>
                <a:schemeClr val="bg2">
                  <a:lumMod val="50000"/>
                </a:schemeClr>
              </a:solidFill>
              <a:effectLst/>
              <a:latin typeface="Calibri" panose="020F0502020204030204" pitchFamily="34" charset="0"/>
              <a:cs typeface="Calibri"/>
            </a:endParaRPr>
          </a:p>
          <a:p>
            <a:pPr marL="0" indent="0">
              <a:buNone/>
            </a:pPr>
            <a:r>
              <a:rPr lang="en-US" sz="1600" b="0" i="0" u="none" strike="noStrike" dirty="0">
                <a:solidFill>
                  <a:schemeClr val="bg2">
                    <a:lumMod val="50000"/>
                  </a:schemeClr>
                </a:solidFill>
                <a:effectLst/>
                <a:latin typeface="Calibri"/>
                <a:cs typeface="Calibri"/>
              </a:rPr>
              <a:t>N </a:t>
            </a:r>
            <a:r>
              <a:rPr lang="en-US" sz="1600" b="0" i="0" u="none" strike="noStrike" dirty="0" err="1">
                <a:solidFill>
                  <a:schemeClr val="bg2">
                    <a:lumMod val="50000"/>
                  </a:schemeClr>
                </a:solidFill>
                <a:effectLst/>
                <a:latin typeface="Calibri"/>
                <a:cs typeface="Calibri"/>
              </a:rPr>
              <a:t>Engl</a:t>
            </a:r>
            <a:r>
              <a:rPr lang="en-US" sz="1600" b="0" i="0" u="none" strike="noStrike" dirty="0">
                <a:solidFill>
                  <a:schemeClr val="bg2">
                    <a:lumMod val="50000"/>
                  </a:schemeClr>
                </a:solidFill>
                <a:effectLst/>
                <a:latin typeface="Calibri"/>
                <a:cs typeface="Calibri"/>
              </a:rPr>
              <a:t> J Med. 2020;383:874-882 </a:t>
            </a:r>
            <a:endParaRPr lang="en-US" sz="1200" b="0" i="0" dirty="0">
              <a:solidFill>
                <a:schemeClr val="bg2">
                  <a:lumMod val="50000"/>
                </a:schemeClr>
              </a:solidFill>
              <a:effectLst/>
              <a:latin typeface="Calibri"/>
              <a:cs typeface="Calibri"/>
            </a:endParaRPr>
          </a:p>
          <a:p>
            <a:pPr marL="0" indent="0">
              <a:buNone/>
            </a:pPr>
            <a:endParaRPr lang="en-US" sz="1500" b="0" i="1" kern="1200" dirty="0">
              <a:solidFill>
                <a:schemeClr val="dk1"/>
              </a:solidFill>
              <a:latin typeface="+mn-lt"/>
              <a:ea typeface="+mn-ea"/>
              <a:cs typeface="+mn-cs"/>
            </a:endParaRPr>
          </a:p>
          <a:p>
            <a:pPr algn="just"/>
            <a:endParaRPr lang="en-US" sz="2500" dirty="0">
              <a:solidFill>
                <a:srgbClr val="333333"/>
              </a:solidFill>
              <a:latin typeface="Calibri" panose="020F0502020204030204" pitchFamily="34" charset="0"/>
              <a:ea typeface="+mj-ea"/>
              <a:cs typeface="Calibri" panose="020F0502020204030204" pitchFamily="34" charset="0"/>
            </a:endParaRPr>
          </a:p>
          <a:p>
            <a:endParaRPr lang="en-US" sz="2500" dirty="0">
              <a:solidFill>
                <a:srgbClr val="333333"/>
              </a:solidFill>
              <a:latin typeface="Calibri" panose="020F0502020204030204" pitchFamily="34" charset="0"/>
              <a:ea typeface="+mj-ea"/>
              <a:cs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4BE38671-DF29-841C-BFEA-F7314127D942}"/>
              </a:ext>
            </a:extLst>
          </p:cNvPr>
          <p:cNvSpPr>
            <a:spLocks noGrp="1"/>
          </p:cNvSpPr>
          <p:nvPr>
            <p:ph type="title"/>
          </p:nvPr>
        </p:nvSpPr>
        <p:spPr/>
        <p:txBody>
          <a:bodyPr>
            <a:normAutofit fontScale="90000"/>
          </a:bodyPr>
          <a:lstStyle/>
          <a:p>
            <a:br>
              <a:rPr lang="en-US">
                <a:solidFill>
                  <a:srgbClr val="333333"/>
                </a:solidFill>
                <a:latin typeface="Calibri" panose="020F0502020204030204" pitchFamily="34" charset="0"/>
                <a:cs typeface="Calibri" panose="020F0502020204030204" pitchFamily="34" charset="0"/>
              </a:rPr>
            </a:b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6949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4194DF-45CE-55C7-C334-B85488182193}"/>
              </a:ext>
            </a:extLst>
          </p:cNvPr>
          <p:cNvSpPr>
            <a:spLocks noGrp="1"/>
          </p:cNvSpPr>
          <p:nvPr>
            <p:ph idx="1"/>
          </p:nvPr>
        </p:nvSpPr>
        <p:spPr>
          <a:xfrm>
            <a:off x="198767" y="1176812"/>
            <a:ext cx="8601614" cy="3598202"/>
          </a:xfrm>
        </p:spPr>
        <p:txBody>
          <a:bodyPr vert="horz" lIns="91440" tIns="45720" rIns="91440" bIns="45720" rtlCol="0" anchor="t">
            <a:normAutofit fontScale="92500" lnSpcReduction="10000"/>
          </a:bodyPr>
          <a:lstStyle/>
          <a:p>
            <a:r>
              <a:rPr lang="en-US" b="0" i="0">
                <a:solidFill>
                  <a:srgbClr val="7030A0"/>
                </a:solidFill>
                <a:effectLst/>
                <a:latin typeface="Arial"/>
                <a:cs typeface="Arial"/>
              </a:rPr>
              <a:t>Goal</a:t>
            </a:r>
            <a:r>
              <a:rPr lang="en-US" b="0" i="0">
                <a:effectLst/>
                <a:latin typeface="Arial"/>
                <a:cs typeface="Arial"/>
              </a:rPr>
              <a:t>: “To provide recommendations and suggestions that encourage fairness, equity, consistency, and clarity in use and reporting of race and ethnicity in medical and science journals.”</a:t>
            </a:r>
          </a:p>
          <a:p>
            <a:pPr marL="0" indent="0">
              <a:buNone/>
            </a:pPr>
            <a:endParaRPr lang="en-US" b="0" i="0">
              <a:effectLst/>
              <a:latin typeface="Arial" panose="020B0604020202020204" pitchFamily="34" charset="0"/>
            </a:endParaRPr>
          </a:p>
          <a:p>
            <a:r>
              <a:rPr lang="en-US" b="0" i="0">
                <a:solidFill>
                  <a:srgbClr val="7030A0"/>
                </a:solidFill>
                <a:effectLst/>
                <a:latin typeface="Arial"/>
                <a:cs typeface="Arial"/>
              </a:rPr>
              <a:t>Significance: </a:t>
            </a:r>
            <a:r>
              <a:rPr lang="en-US" b="0" i="0">
                <a:effectLst/>
                <a:latin typeface="Arial"/>
                <a:cs typeface="Arial"/>
              </a:rPr>
              <a:t>“Terminology, usage, and word choice are critically important, especially when describing people and when discussing race and ethnicity. Inclusive language supports diversity and conveys respect. Language that imparts bias toward or against persons or groups based on characteristics or demographics must be avoided.”</a:t>
            </a:r>
            <a:br>
              <a:rPr lang="en-US"/>
            </a:br>
            <a:br>
              <a:rPr lang="en-US"/>
            </a:br>
            <a:br>
              <a:rPr lang="en-US"/>
            </a:br>
            <a:r>
              <a:rPr lang="en-US" sz="1300" b="0" i="0">
                <a:effectLst/>
                <a:latin typeface="Arial"/>
                <a:cs typeface="Arial"/>
              </a:rPr>
              <a:t>Flanagin A, Frey T, Christiansen SL, AMA Manual of Style Committee. Updated guidance on the reporting of race and ethnicity in medical and science journals. JAMA. 2021;326(7):621-627.</a:t>
            </a:r>
            <a:r>
              <a:rPr lang="en-US" sz="1300">
                <a:latin typeface="Arial"/>
                <a:cs typeface="Arial"/>
              </a:rPr>
              <a:t> </a:t>
            </a:r>
            <a:r>
              <a:rPr lang="en-US" sz="1300" b="0" i="0">
                <a:effectLst/>
                <a:latin typeface="Arial"/>
                <a:cs typeface="Arial"/>
              </a:rPr>
              <a:t>doi:10.1001/jama.</a:t>
            </a:r>
            <a:r>
              <a:rPr lang="en-US" sz="1300">
                <a:latin typeface="Arial"/>
                <a:cs typeface="Arial"/>
              </a:rPr>
              <a:t>2021.</a:t>
            </a:r>
            <a:r>
              <a:rPr lang="en-US" sz="1300" b="0" i="0">
                <a:effectLst/>
                <a:latin typeface="Arial"/>
                <a:cs typeface="Arial"/>
                <a:hlinkClick r:id="rId3">
                  <a:extLst>
                    <a:ext uri="{A12FA001-AC4F-418D-AE19-62706E023703}">
                      <ahyp:hlinkClr xmlns:ahyp="http://schemas.microsoft.com/office/drawing/2018/hyperlinkcolor" val="tx"/>
                    </a:ext>
                  </a:extLst>
                </a:hlinkClick>
              </a:rPr>
              <a:t>https://jamanetwork.com/journals/jama/fullarticle/2783090</a:t>
            </a:r>
            <a:endParaRPr lang="en-US">
              <a:latin typeface="Arial"/>
              <a:cs typeface="Arial"/>
            </a:endParaRPr>
          </a:p>
        </p:txBody>
      </p:sp>
      <p:sp>
        <p:nvSpPr>
          <p:cNvPr id="3" name="Title 2">
            <a:extLst>
              <a:ext uri="{FF2B5EF4-FFF2-40B4-BE49-F238E27FC236}">
                <a16:creationId xmlns:a16="http://schemas.microsoft.com/office/drawing/2014/main" id="{17012D1B-3931-2797-B2DB-4B78CAD0439F}"/>
              </a:ext>
            </a:extLst>
          </p:cNvPr>
          <p:cNvSpPr>
            <a:spLocks noGrp="1"/>
          </p:cNvSpPr>
          <p:nvPr>
            <p:ph type="title"/>
          </p:nvPr>
        </p:nvSpPr>
        <p:spPr>
          <a:xfrm>
            <a:off x="274967" y="134753"/>
            <a:ext cx="8394020" cy="947057"/>
          </a:xfrm>
        </p:spPr>
        <p:txBody>
          <a:bodyPr>
            <a:normAutofit/>
          </a:bodyPr>
          <a:lstStyle/>
          <a:p>
            <a:r>
              <a:rPr lang="en-US" sz="2400" b="0" i="0">
                <a:effectLst/>
                <a:latin typeface="Calibri"/>
                <a:cs typeface="Arial"/>
              </a:rPr>
              <a:t>Reporting race and ethnicity in medical and science journals: </a:t>
            </a:r>
            <a:r>
              <a:rPr lang="en-US" sz="2400">
                <a:latin typeface="Calibri"/>
                <a:cs typeface="Arial"/>
              </a:rPr>
              <a:t>Updated Guidance</a:t>
            </a:r>
            <a:r>
              <a:rPr lang="en-US" sz="2400" b="0" i="0">
                <a:effectLst/>
                <a:latin typeface="Calibri"/>
                <a:cs typeface="Arial"/>
              </a:rPr>
              <a:t> </a:t>
            </a:r>
            <a:r>
              <a:rPr lang="en-US" sz="2400">
                <a:latin typeface="Calibri"/>
                <a:cs typeface="Arial"/>
              </a:rPr>
              <a:t>(JAMA 2021)</a:t>
            </a:r>
          </a:p>
        </p:txBody>
      </p:sp>
    </p:spTree>
    <p:extLst>
      <p:ext uri="{BB962C8B-B14F-4D97-AF65-F5344CB8AC3E}">
        <p14:creationId xmlns:p14="http://schemas.microsoft.com/office/powerpoint/2010/main" val="8614832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1ABF2D-D1AE-BF24-E386-25827FA7459E}"/>
              </a:ext>
            </a:extLst>
          </p:cNvPr>
          <p:cNvSpPr>
            <a:spLocks noGrp="1"/>
          </p:cNvSpPr>
          <p:nvPr>
            <p:ph idx="1"/>
          </p:nvPr>
        </p:nvSpPr>
        <p:spPr>
          <a:xfrm>
            <a:off x="274967" y="1110904"/>
            <a:ext cx="8601614" cy="3598202"/>
          </a:xfrm>
        </p:spPr>
        <p:txBody>
          <a:bodyPr vert="horz" lIns="91440" tIns="45720" rIns="91440" bIns="45720" rtlCol="0" anchor="t">
            <a:normAutofit/>
          </a:bodyPr>
          <a:lstStyle/>
          <a:p>
            <a:r>
              <a:rPr lang="en-US" sz="1800" b="0" i="0" dirty="0">
                <a:effectLst/>
                <a:latin typeface="Arial"/>
                <a:cs typeface="Arial"/>
              </a:rPr>
              <a:t>Race and ethnicity are </a:t>
            </a:r>
            <a:r>
              <a:rPr lang="en-US" sz="1800" b="1" i="0" u="sng" dirty="0">
                <a:effectLst/>
                <a:latin typeface="Arial"/>
                <a:cs typeface="Arial"/>
              </a:rPr>
              <a:t>social constructs</a:t>
            </a:r>
          </a:p>
          <a:p>
            <a:r>
              <a:rPr lang="en-US" sz="1800" b="1" u="sng" dirty="0">
                <a:latin typeface="Arial"/>
                <a:cs typeface="Arial"/>
              </a:rPr>
              <a:t>Reporting of race and ethnicity should not be considered in isolation</a:t>
            </a:r>
            <a:r>
              <a:rPr lang="en-US" sz="1800" b="1" dirty="0">
                <a:latin typeface="Arial"/>
                <a:cs typeface="Arial"/>
              </a:rPr>
              <a:t> </a:t>
            </a:r>
            <a:r>
              <a:rPr lang="en-US" sz="1800" dirty="0">
                <a:latin typeface="Arial"/>
                <a:cs typeface="Arial"/>
              </a:rPr>
              <a:t>and should be accompanied by other sociodemographic factors and social determinants and the intersectionality of race and ethnicity with these other factors. </a:t>
            </a:r>
            <a:endParaRPr lang="en-US" sz="1800" dirty="0">
              <a:latin typeface="Arial" panose="020B0604020202020204" pitchFamily="34" charset="0"/>
              <a:cs typeface="Arial"/>
            </a:endParaRPr>
          </a:p>
          <a:p>
            <a:r>
              <a:rPr lang="en-US" sz="1800" b="1" i="0" u="sng" dirty="0">
                <a:effectLst/>
                <a:latin typeface="Arial"/>
                <a:cs typeface="Arial"/>
              </a:rPr>
              <a:t>Inclusion of race and ethnicity</a:t>
            </a:r>
            <a:r>
              <a:rPr lang="en-US" sz="1800" b="1" i="0" dirty="0">
                <a:effectLst/>
                <a:latin typeface="Arial"/>
                <a:cs typeface="Arial"/>
              </a:rPr>
              <a:t> </a:t>
            </a:r>
            <a:r>
              <a:rPr lang="en-US" sz="1800" i="0" dirty="0">
                <a:effectLst/>
                <a:latin typeface="Arial"/>
                <a:cs typeface="Arial"/>
              </a:rPr>
              <a:t>in reports of medical research remain important for addressing concerns about racism, health disparities and inequalities</a:t>
            </a:r>
            <a:r>
              <a:rPr lang="en-US" sz="1800" dirty="0">
                <a:latin typeface="Arial"/>
                <a:cs typeface="Arial"/>
              </a:rPr>
              <a:t> </a:t>
            </a:r>
            <a:endParaRPr lang="en-US" sz="1800" i="0" dirty="0">
              <a:effectLst/>
              <a:latin typeface="Arial" panose="020B0604020202020204" pitchFamily="34" charset="0"/>
              <a:cs typeface="Arial"/>
            </a:endParaRPr>
          </a:p>
          <a:p>
            <a:r>
              <a:rPr lang="en-US" sz="1800" b="1" u="sng" dirty="0">
                <a:latin typeface="Arial"/>
                <a:cs typeface="Arial"/>
              </a:rPr>
              <a:t>Language and terminology</a:t>
            </a:r>
            <a:r>
              <a:rPr lang="en-US" sz="1800" b="1" dirty="0">
                <a:latin typeface="Arial"/>
                <a:cs typeface="Arial"/>
              </a:rPr>
              <a:t> </a:t>
            </a:r>
            <a:r>
              <a:rPr lang="en-US" sz="1800" dirty="0">
                <a:latin typeface="Arial"/>
                <a:cs typeface="Arial"/>
              </a:rPr>
              <a:t>must be accurate, clear, and precise, and must reflect fairness, equity, and consistency in use and reporting of race and ethnicity</a:t>
            </a:r>
          </a:p>
          <a:p>
            <a:r>
              <a:rPr lang="en-US" sz="1800" dirty="0">
                <a:latin typeface="Arial"/>
                <a:cs typeface="Arial"/>
              </a:rPr>
              <a:t>Report should include </a:t>
            </a:r>
            <a:r>
              <a:rPr lang="en-US" sz="1800" b="1" u="sng" dirty="0">
                <a:latin typeface="Arial"/>
                <a:cs typeface="Arial"/>
              </a:rPr>
              <a:t>who identified participant race and ethnicity </a:t>
            </a:r>
            <a:r>
              <a:rPr lang="en-US" sz="1800" dirty="0">
                <a:latin typeface="Arial"/>
                <a:cs typeface="Arial"/>
              </a:rPr>
              <a:t>and the source of the classifications used (</a:t>
            </a:r>
            <a:r>
              <a:rPr lang="en-US" sz="1800">
                <a:latin typeface="Arial"/>
                <a:cs typeface="Arial"/>
              </a:rPr>
              <a:t>e.g., </a:t>
            </a:r>
            <a:r>
              <a:rPr lang="en-US" sz="1800" dirty="0">
                <a:latin typeface="Arial"/>
                <a:cs typeface="Arial"/>
              </a:rPr>
              <a:t>self-report or selection, investigator observed, database, electronic health record, survey instrument)</a:t>
            </a:r>
          </a:p>
        </p:txBody>
      </p:sp>
      <p:sp>
        <p:nvSpPr>
          <p:cNvPr id="3" name="Title 2">
            <a:extLst>
              <a:ext uri="{FF2B5EF4-FFF2-40B4-BE49-F238E27FC236}">
                <a16:creationId xmlns:a16="http://schemas.microsoft.com/office/drawing/2014/main" id="{CEFDBED0-9D08-8F75-BC2D-F35466B6AE58}"/>
              </a:ext>
            </a:extLst>
          </p:cNvPr>
          <p:cNvSpPr>
            <a:spLocks noGrp="1"/>
          </p:cNvSpPr>
          <p:nvPr>
            <p:ph type="title"/>
          </p:nvPr>
        </p:nvSpPr>
        <p:spPr>
          <a:xfrm>
            <a:off x="274967" y="134753"/>
            <a:ext cx="7080069" cy="809897"/>
          </a:xfrm>
        </p:spPr>
        <p:txBody>
          <a:bodyPr>
            <a:normAutofit/>
          </a:bodyPr>
          <a:lstStyle/>
          <a:p>
            <a:r>
              <a:rPr lang="en-US" sz="2400" b="0" i="0">
                <a:effectLst/>
                <a:latin typeface="Calibri"/>
                <a:cs typeface="Calibri"/>
              </a:rPr>
              <a:t>Updated Guidance - key points:</a:t>
            </a:r>
            <a:endParaRPr lang="en-US" sz="2400">
              <a:latin typeface="Calibri"/>
              <a:cs typeface="Calibri"/>
            </a:endParaRPr>
          </a:p>
        </p:txBody>
      </p:sp>
    </p:spTree>
    <p:extLst>
      <p:ext uri="{BB962C8B-B14F-4D97-AF65-F5344CB8AC3E}">
        <p14:creationId xmlns:p14="http://schemas.microsoft.com/office/powerpoint/2010/main" val="3357701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1F7267-2CA0-A7E9-05D5-6BC27A9D9424}"/>
              </a:ext>
            </a:extLst>
          </p:cNvPr>
          <p:cNvSpPr>
            <a:spLocks noGrp="1"/>
          </p:cNvSpPr>
          <p:nvPr>
            <p:ph idx="1"/>
          </p:nvPr>
        </p:nvSpPr>
        <p:spPr>
          <a:xfrm>
            <a:off x="156485" y="1307290"/>
            <a:ext cx="8449933" cy="4206905"/>
          </a:xfrm>
        </p:spPr>
        <p:txBody>
          <a:bodyPr>
            <a:normAutofit/>
          </a:bodyPr>
          <a:lstStyle/>
          <a:p>
            <a:r>
              <a:rPr lang="en-US" sz="2200" b="0" i="0">
                <a:effectLst/>
                <a:latin typeface="Arial" panose="020B0604020202020204" pitchFamily="34" charset="0"/>
              </a:rPr>
              <a:t>The </a:t>
            </a:r>
            <a:r>
              <a:rPr lang="en-US" sz="2200" b="1" i="0">
                <a:effectLst/>
                <a:latin typeface="Arial" panose="020B0604020202020204" pitchFamily="34" charset="0"/>
              </a:rPr>
              <a:t>Methods section </a:t>
            </a:r>
            <a:r>
              <a:rPr lang="en-US" sz="2200" b="0" i="0">
                <a:effectLst/>
                <a:latin typeface="Arial" panose="020B0604020202020204" pitchFamily="34" charset="0"/>
              </a:rPr>
              <a:t>should include an explanation of </a:t>
            </a:r>
            <a:r>
              <a:rPr lang="en-US" sz="2200" b="1" i="0">
                <a:effectLst/>
                <a:latin typeface="Arial" panose="020B0604020202020204" pitchFamily="34" charset="0"/>
              </a:rPr>
              <a:t>who identified </a:t>
            </a:r>
            <a:r>
              <a:rPr lang="en-US" sz="2200" b="0" i="0">
                <a:effectLst/>
                <a:latin typeface="Arial" panose="020B0604020202020204" pitchFamily="34" charset="0"/>
              </a:rPr>
              <a:t>participant race and ethnicity and the source of the classifications used (</a:t>
            </a:r>
            <a:r>
              <a:rPr lang="en-US" sz="2200" b="0" i="0" err="1">
                <a:effectLst/>
                <a:latin typeface="Arial" panose="020B0604020202020204" pitchFamily="34" charset="0"/>
              </a:rPr>
              <a:t>eg</a:t>
            </a:r>
            <a:r>
              <a:rPr lang="en-US" sz="2200" b="0" i="0">
                <a:effectLst/>
                <a:latin typeface="Arial" panose="020B0604020202020204" pitchFamily="34" charset="0"/>
              </a:rPr>
              <a:t>, self-report or selection, investigator observed, database, electronic health record, survey instrument).</a:t>
            </a:r>
          </a:p>
          <a:p>
            <a:endParaRPr lang="en-US" sz="2200" b="0" i="0">
              <a:effectLst/>
              <a:latin typeface="Arial" panose="020B0604020202020204" pitchFamily="34" charset="0"/>
            </a:endParaRPr>
          </a:p>
          <a:p>
            <a:r>
              <a:rPr lang="en-US" sz="2200" b="0" i="0">
                <a:effectLst/>
                <a:latin typeface="Arial" panose="020B0604020202020204" pitchFamily="34" charset="0"/>
              </a:rPr>
              <a:t>If race and ethnicity categories were collected for a study, the </a:t>
            </a:r>
            <a:r>
              <a:rPr lang="en-US" sz="2200" b="1" i="0">
                <a:effectLst/>
                <a:latin typeface="Arial" panose="020B0604020202020204" pitchFamily="34" charset="0"/>
              </a:rPr>
              <a:t>reasons</a:t>
            </a:r>
            <a:r>
              <a:rPr lang="en-US" sz="2200" b="0" i="0">
                <a:effectLst/>
                <a:latin typeface="Arial" panose="020B0604020202020204" pitchFamily="34" charset="0"/>
              </a:rPr>
              <a:t> that these were assessed also should be explained in the Methods section. If collection of data on race and ethnicity was required by the funding agency, that should be noted.</a:t>
            </a:r>
          </a:p>
          <a:p>
            <a:pPr marL="0" indent="0">
              <a:buNone/>
            </a:pPr>
            <a:endParaRPr lang="en-US" sz="1400">
              <a:latin typeface="Arial" panose="020B0604020202020204" pitchFamily="34" charset="0"/>
            </a:endParaRPr>
          </a:p>
        </p:txBody>
      </p:sp>
      <p:sp>
        <p:nvSpPr>
          <p:cNvPr id="3" name="Title 2">
            <a:extLst>
              <a:ext uri="{FF2B5EF4-FFF2-40B4-BE49-F238E27FC236}">
                <a16:creationId xmlns:a16="http://schemas.microsoft.com/office/drawing/2014/main" id="{C649CB78-ED7F-76A1-20D1-70393C720166}"/>
              </a:ext>
            </a:extLst>
          </p:cNvPr>
          <p:cNvSpPr>
            <a:spLocks noGrp="1"/>
          </p:cNvSpPr>
          <p:nvPr>
            <p:ph type="title"/>
          </p:nvPr>
        </p:nvSpPr>
        <p:spPr>
          <a:xfrm>
            <a:off x="212241" y="239757"/>
            <a:ext cx="8714654" cy="577787"/>
          </a:xfrm>
        </p:spPr>
        <p:txBody>
          <a:bodyPr>
            <a:normAutofit fontScale="90000"/>
          </a:bodyPr>
          <a:lstStyle/>
          <a:p>
            <a:br>
              <a:rPr lang="en-US" sz="2200" b="0" i="0">
                <a:effectLst/>
                <a:latin typeface="Arial" panose="020B0604020202020204" pitchFamily="34" charset="0"/>
              </a:rPr>
            </a:br>
            <a:r>
              <a:rPr lang="en-US" sz="2700" b="0" i="0">
                <a:effectLst/>
                <a:latin typeface="Calibri"/>
                <a:cs typeface="Arial"/>
              </a:rPr>
              <a:t>Updated </a:t>
            </a:r>
            <a:r>
              <a:rPr lang="en-US" sz="2700">
                <a:latin typeface="Calibri"/>
                <a:cs typeface="Arial"/>
              </a:rPr>
              <a:t>Guidance:</a:t>
            </a:r>
            <a:r>
              <a:rPr lang="en-US" sz="2700" b="0" i="0">
                <a:effectLst/>
                <a:latin typeface="Calibri"/>
                <a:cs typeface="Arial"/>
              </a:rPr>
              <a:t> Instructions for </a:t>
            </a:r>
            <a:r>
              <a:rPr lang="en-US" sz="2700">
                <a:latin typeface="Calibri"/>
                <a:cs typeface="Arial"/>
              </a:rPr>
              <a:t>Authors on Collection and Reporting of race and ethnicity:</a:t>
            </a:r>
            <a:br>
              <a:rPr lang="en-US" sz="2200">
                <a:latin typeface="Arial" panose="020B0604020202020204" pitchFamily="34" charset="0"/>
              </a:rPr>
            </a:br>
            <a:endParaRPr lang="en-US" sz="2200">
              <a:latin typeface="Arial" panose="020B0604020202020204" pitchFamily="34" charset="0"/>
            </a:endParaRPr>
          </a:p>
        </p:txBody>
      </p:sp>
    </p:spTree>
    <p:extLst>
      <p:ext uri="{BB962C8B-B14F-4D97-AF65-F5344CB8AC3E}">
        <p14:creationId xmlns:p14="http://schemas.microsoft.com/office/powerpoint/2010/main" val="12758790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1F7267-2CA0-A7E9-05D5-6BC27A9D9424}"/>
              </a:ext>
            </a:extLst>
          </p:cNvPr>
          <p:cNvSpPr>
            <a:spLocks noGrp="1"/>
          </p:cNvSpPr>
          <p:nvPr>
            <p:ph idx="1"/>
          </p:nvPr>
        </p:nvSpPr>
        <p:spPr>
          <a:xfrm>
            <a:off x="221627" y="866899"/>
            <a:ext cx="8589864" cy="4719083"/>
          </a:xfrm>
        </p:spPr>
        <p:txBody>
          <a:bodyPr>
            <a:normAutofit/>
          </a:bodyPr>
          <a:lstStyle/>
          <a:p>
            <a:r>
              <a:rPr lang="en-US" sz="2000" b="1" i="0">
                <a:effectLst/>
                <a:latin typeface="Arial" panose="020B0604020202020204" pitchFamily="34" charset="0"/>
              </a:rPr>
              <a:t>Specific racial and ethnic categories are preferred </a:t>
            </a:r>
            <a:r>
              <a:rPr lang="en-US" sz="2000" b="0" i="0">
                <a:effectLst/>
                <a:latin typeface="Arial" panose="020B0604020202020204" pitchFamily="34" charset="0"/>
              </a:rPr>
              <a:t>over collective terms, when possible. Authors should report the specific categories used in their studies and recognize that these categories will differ based on the databases or surveys used, the requirements of funders, and the geographic location of data collection or study participants. </a:t>
            </a:r>
            <a:r>
              <a:rPr lang="en-US" sz="2000" b="1" i="0">
                <a:effectLst/>
                <a:latin typeface="Arial" panose="020B0604020202020204" pitchFamily="34" charset="0"/>
              </a:rPr>
              <a:t>Categories included in groups labeled as “other” should be defined</a:t>
            </a:r>
            <a:r>
              <a:rPr lang="en-US" sz="2400" b="1" i="0">
                <a:effectLst/>
                <a:latin typeface="Arial" panose="020B0604020202020204" pitchFamily="34" charset="0"/>
              </a:rPr>
              <a:t>.</a:t>
            </a:r>
          </a:p>
          <a:p>
            <a:endParaRPr lang="en-US" sz="2400" b="1" i="0">
              <a:effectLst/>
              <a:latin typeface="Arial" panose="020B0604020202020204" pitchFamily="34" charset="0"/>
            </a:endParaRPr>
          </a:p>
          <a:p>
            <a:r>
              <a:rPr lang="en-US" sz="2000">
                <a:latin typeface="Arial" panose="020B0604020202020204" pitchFamily="34" charset="0"/>
              </a:rPr>
              <a:t>Avoid </a:t>
            </a:r>
            <a:r>
              <a:rPr lang="en-US" sz="2000" b="1">
                <a:latin typeface="Arial" panose="020B0604020202020204" pitchFamily="34" charset="0"/>
              </a:rPr>
              <a:t>collective reference </a:t>
            </a:r>
            <a:r>
              <a:rPr lang="en-US" sz="2000">
                <a:latin typeface="Arial" panose="020B0604020202020204" pitchFamily="34" charset="0"/>
              </a:rPr>
              <a:t>to racial and ethnic minority groups as “non-white.” If comparing racial and ethnic groups, indicate the specific groups.</a:t>
            </a:r>
          </a:p>
        </p:txBody>
      </p:sp>
      <p:sp>
        <p:nvSpPr>
          <p:cNvPr id="3" name="Title 2">
            <a:extLst>
              <a:ext uri="{FF2B5EF4-FFF2-40B4-BE49-F238E27FC236}">
                <a16:creationId xmlns:a16="http://schemas.microsoft.com/office/drawing/2014/main" id="{C649CB78-ED7F-76A1-20D1-70393C720166}"/>
              </a:ext>
            </a:extLst>
          </p:cNvPr>
          <p:cNvSpPr>
            <a:spLocks noGrp="1"/>
          </p:cNvSpPr>
          <p:nvPr>
            <p:ph type="title"/>
          </p:nvPr>
        </p:nvSpPr>
        <p:spPr>
          <a:xfrm>
            <a:off x="221627" y="180651"/>
            <a:ext cx="5587577" cy="533825"/>
          </a:xfrm>
        </p:spPr>
        <p:txBody>
          <a:bodyPr>
            <a:normAutofit fontScale="90000"/>
          </a:bodyPr>
          <a:lstStyle/>
          <a:p>
            <a:br>
              <a:rPr lang="en-US" sz="2700">
                <a:latin typeface="Arial" panose="020B0604020202020204" pitchFamily="34" charset="0"/>
              </a:rPr>
            </a:br>
            <a:r>
              <a:rPr lang="en-US" sz="2400">
                <a:latin typeface="Calibri"/>
                <a:cs typeface="Arial"/>
              </a:rPr>
              <a:t>Updated Guidance continued….</a:t>
            </a:r>
            <a:br>
              <a:rPr lang="en-US" sz="2400"/>
            </a:br>
            <a:endParaRPr lang="en-US"/>
          </a:p>
        </p:txBody>
      </p:sp>
    </p:spTree>
    <p:extLst>
      <p:ext uri="{BB962C8B-B14F-4D97-AF65-F5344CB8AC3E}">
        <p14:creationId xmlns:p14="http://schemas.microsoft.com/office/powerpoint/2010/main" val="1948736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2AEA79-C1A7-223E-083D-4765013B6D97}"/>
              </a:ext>
            </a:extLst>
          </p:cNvPr>
          <p:cNvSpPr>
            <a:spLocks noGrp="1"/>
          </p:cNvSpPr>
          <p:nvPr>
            <p:ph idx="1"/>
          </p:nvPr>
        </p:nvSpPr>
        <p:spPr>
          <a:xfrm>
            <a:off x="218523" y="747094"/>
            <a:ext cx="8559717" cy="3765912"/>
          </a:xfrm>
        </p:spPr>
        <p:txBody>
          <a:bodyPr vert="horz" lIns="91440" tIns="45720" rIns="91440" bIns="45720" rtlCol="0" anchor="t">
            <a:normAutofit fontScale="92500" lnSpcReduction="10000"/>
          </a:bodyPr>
          <a:lstStyle/>
          <a:p>
            <a:pPr algn="l" rtl="0" fontAlgn="base">
              <a:buFont typeface="Arial" panose="020B0604020202020204" pitchFamily="34" charset="0"/>
              <a:buChar char="•"/>
            </a:pPr>
            <a:r>
              <a:rPr lang="en-US" b="0" i="0" u="none" strike="noStrike" dirty="0">
                <a:effectLst/>
                <a:latin typeface="Calibri" panose="020F0502020204030204" pitchFamily="34" charset="0"/>
              </a:rPr>
              <a:t>Present </a:t>
            </a:r>
            <a:r>
              <a:rPr lang="en-US" b="1" i="0" u="none" strike="noStrike" dirty="0">
                <a:effectLst/>
                <a:latin typeface="Calibri" panose="020F0502020204030204" pitchFamily="34" charset="0"/>
              </a:rPr>
              <a:t>experiences and lessons learned </a:t>
            </a:r>
            <a:r>
              <a:rPr lang="en-US" b="0" i="0" u="none" strike="noStrike" dirty="0">
                <a:effectLst/>
                <a:latin typeface="Calibri" panose="020F0502020204030204" pitchFamily="34" charset="0"/>
              </a:rPr>
              <a:t>in conducting research studies involving racial, ethnic, and gender identity data. </a:t>
            </a:r>
            <a:r>
              <a:rPr lang="en-US" b="0" i="0" dirty="0">
                <a:effectLst/>
                <a:latin typeface="Calibri" panose="020F0502020204030204" pitchFamily="34" charset="0"/>
              </a:rPr>
              <a:t>​</a:t>
            </a:r>
            <a:endParaRPr lang="en-US" b="0" i="0" dirty="0">
              <a:effectLst/>
              <a:latin typeface="Arial" panose="020B0604020202020204" pitchFamily="34" charset="0"/>
            </a:endParaRPr>
          </a:p>
          <a:p>
            <a:pPr algn="l" rtl="0" fontAlgn="base">
              <a:buFont typeface="Arial" panose="020B0604020202020204" pitchFamily="34" charset="0"/>
              <a:buChar char="•"/>
            </a:pPr>
            <a:endParaRPr lang="en-US" b="0" i="0" dirty="0">
              <a:effectLst/>
              <a:latin typeface="Arial" panose="020B0604020202020204" pitchFamily="34" charset="0"/>
            </a:endParaRPr>
          </a:p>
          <a:p>
            <a:pPr algn="l" rtl="0" fontAlgn="base">
              <a:buFont typeface="Arial" panose="020B0604020202020204" pitchFamily="34" charset="0"/>
              <a:buChar char="•"/>
            </a:pPr>
            <a:r>
              <a:rPr lang="en-US" b="0" i="0" u="none" strike="noStrike" dirty="0">
                <a:effectLst/>
                <a:latin typeface="Calibri" panose="020F0502020204030204" pitchFamily="34" charset="0"/>
              </a:rPr>
              <a:t>Illustrate </a:t>
            </a:r>
            <a:r>
              <a:rPr lang="en-US" b="1" i="0" u="none" strike="noStrike" dirty="0">
                <a:effectLst/>
                <a:latin typeface="Calibri" panose="020F0502020204030204" pitchFamily="34" charset="0"/>
              </a:rPr>
              <a:t>options of setting up data dictionaries and demographic surveys </a:t>
            </a:r>
            <a:r>
              <a:rPr lang="en-US" b="0" i="0" u="none" strike="noStrike" dirty="0">
                <a:effectLst/>
                <a:latin typeface="Calibri" panose="020F0502020204030204" pitchFamily="34" charset="0"/>
              </a:rPr>
              <a:t>for research study participants. </a:t>
            </a:r>
            <a:r>
              <a:rPr lang="en-US" b="0" i="0" dirty="0">
                <a:effectLst/>
                <a:latin typeface="Calibri" panose="020F0502020204030204" pitchFamily="34" charset="0"/>
              </a:rPr>
              <a:t>​</a:t>
            </a:r>
            <a:endParaRPr lang="en-US" b="0" i="0" dirty="0">
              <a:effectLst/>
              <a:latin typeface="Arial" panose="020B0604020202020204" pitchFamily="34" charset="0"/>
            </a:endParaRPr>
          </a:p>
          <a:p>
            <a:pPr algn="l" rtl="0" fontAlgn="base">
              <a:buFont typeface="Arial" panose="020B0604020202020204" pitchFamily="34" charset="0"/>
              <a:buChar char="•"/>
            </a:pPr>
            <a:endParaRPr lang="en-US" b="0" i="0" dirty="0">
              <a:effectLst/>
              <a:latin typeface="Arial" panose="020B0604020202020204" pitchFamily="34" charset="0"/>
            </a:endParaRPr>
          </a:p>
          <a:p>
            <a:pPr algn="l" rtl="0" fontAlgn="base">
              <a:buFont typeface="Arial" panose="020B0604020202020204" pitchFamily="34" charset="0"/>
              <a:buChar char="•"/>
            </a:pPr>
            <a:r>
              <a:rPr lang="en-US" b="0" i="0" u="none" strike="noStrike" dirty="0">
                <a:effectLst/>
                <a:latin typeface="Calibri" panose="020F0502020204030204" pitchFamily="34" charset="0"/>
              </a:rPr>
              <a:t>Review meaning of </a:t>
            </a:r>
            <a:r>
              <a:rPr lang="en-US" b="1" i="0" u="none" strike="noStrike" dirty="0">
                <a:effectLst/>
                <a:latin typeface="Calibri" panose="020F0502020204030204" pitchFamily="34" charset="0"/>
              </a:rPr>
              <a:t>adjustment, confounding, heterogeneity of effects </a:t>
            </a:r>
            <a:r>
              <a:rPr lang="en-US" b="0" i="0" u="none" strike="noStrike" dirty="0">
                <a:effectLst/>
                <a:latin typeface="Calibri" panose="020F0502020204030204" pitchFamily="34" charset="0"/>
              </a:rPr>
              <a:t>with respect to analytic variables representing these constructs. </a:t>
            </a:r>
            <a:r>
              <a:rPr lang="en-US" b="0" i="0" dirty="0">
                <a:effectLst/>
                <a:latin typeface="Calibri" panose="020F0502020204030204" pitchFamily="34" charset="0"/>
              </a:rPr>
              <a:t>​</a:t>
            </a:r>
            <a:endParaRPr lang="en-US" b="0" i="0" dirty="0">
              <a:effectLst/>
              <a:latin typeface="Arial" panose="020B0604020202020204" pitchFamily="34" charset="0"/>
            </a:endParaRPr>
          </a:p>
          <a:p>
            <a:pPr algn="l" rtl="0" fontAlgn="base"/>
            <a:endParaRPr lang="en-US" b="0" i="0" dirty="0">
              <a:effectLst/>
              <a:latin typeface="Arial" panose="020B0604020202020204" pitchFamily="34" charset="0"/>
            </a:endParaRPr>
          </a:p>
          <a:p>
            <a:pPr algn="l" rtl="0" fontAlgn="base">
              <a:buFont typeface="Arial" panose="020B0604020202020204" pitchFamily="34" charset="0"/>
              <a:buChar char="•"/>
            </a:pPr>
            <a:r>
              <a:rPr lang="en-US" b="0" i="0" u="none" strike="noStrike" dirty="0">
                <a:effectLst/>
                <a:latin typeface="Calibri" panose="020F0502020204030204" pitchFamily="34" charset="0"/>
              </a:rPr>
              <a:t>We will touch on…Data capture </a:t>
            </a:r>
            <a:r>
              <a:rPr lang="en-US" b="0" i="0" u="none" strike="noStrike" dirty="0">
                <a:effectLst/>
                <a:latin typeface="Calibri" panose="020F0502020204030204" pitchFamily="34" charset="0"/>
                <a:sym typeface="Wingdings" panose="05000000000000000000" pitchFamily="2" charset="2"/>
              </a:rPr>
              <a:t>  </a:t>
            </a:r>
            <a:r>
              <a:rPr lang="en-US" b="0" i="0" u="none" strike="noStrike" dirty="0">
                <a:effectLst/>
                <a:latin typeface="Calibri" panose="020F0502020204030204" pitchFamily="34" charset="0"/>
              </a:rPr>
              <a:t> Data analysis </a:t>
            </a:r>
            <a:r>
              <a:rPr lang="en-US" b="0" i="0" u="none" strike="noStrike" dirty="0">
                <a:effectLst/>
                <a:latin typeface="Calibri" panose="020F0502020204030204" pitchFamily="34" charset="0"/>
                <a:sym typeface="Wingdings" panose="05000000000000000000" pitchFamily="2" charset="2"/>
              </a:rPr>
              <a:t>  </a:t>
            </a:r>
            <a:r>
              <a:rPr lang="en-US" b="0" i="0" u="none" strike="noStrike" dirty="0">
                <a:effectLst/>
                <a:latin typeface="Calibri" panose="020F0502020204030204" pitchFamily="34" charset="0"/>
              </a:rPr>
              <a:t> Reporting</a:t>
            </a:r>
            <a:endParaRPr lang="en-US" b="0" i="0" dirty="0">
              <a:effectLst/>
              <a:latin typeface="Arial" panose="020B0604020202020204" pitchFamily="34" charset="0"/>
            </a:endParaRPr>
          </a:p>
          <a:p>
            <a:pPr lvl="1"/>
            <a:r>
              <a:rPr lang="en-US" dirty="0">
                <a:cs typeface="Calibri"/>
              </a:rPr>
              <a:t>Review updated guidance on the reporting of race and ethnicity in medical and science journals (JAMA)</a:t>
            </a:r>
          </a:p>
          <a:p>
            <a:endParaRPr lang="en-US" dirty="0">
              <a:cs typeface="Calibri"/>
            </a:endParaRPr>
          </a:p>
        </p:txBody>
      </p:sp>
      <p:sp>
        <p:nvSpPr>
          <p:cNvPr id="3" name="Title 2">
            <a:extLst>
              <a:ext uri="{FF2B5EF4-FFF2-40B4-BE49-F238E27FC236}">
                <a16:creationId xmlns:a16="http://schemas.microsoft.com/office/drawing/2014/main" id="{767DB764-ADC6-6B68-6E01-7BD0AEC9AF79}"/>
              </a:ext>
            </a:extLst>
          </p:cNvPr>
          <p:cNvSpPr>
            <a:spLocks noGrp="1"/>
          </p:cNvSpPr>
          <p:nvPr>
            <p:ph type="title"/>
          </p:nvPr>
        </p:nvSpPr>
        <p:spPr>
          <a:xfrm>
            <a:off x="274966" y="134753"/>
            <a:ext cx="8503273" cy="543673"/>
          </a:xfrm>
        </p:spPr>
        <p:txBody>
          <a:bodyPr>
            <a:normAutofit/>
          </a:bodyPr>
          <a:lstStyle/>
          <a:p>
            <a:r>
              <a:rPr lang="en-US" dirty="0"/>
              <a:t>Goals for today – starting + continuing the dialogue</a:t>
            </a:r>
          </a:p>
        </p:txBody>
      </p:sp>
    </p:spTree>
    <p:extLst>
      <p:ext uri="{BB962C8B-B14F-4D97-AF65-F5344CB8AC3E}">
        <p14:creationId xmlns:p14="http://schemas.microsoft.com/office/powerpoint/2010/main" val="11304031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98657-9846-D818-9024-EDB86B901B3A}"/>
              </a:ext>
            </a:extLst>
          </p:cNvPr>
          <p:cNvSpPr>
            <a:spLocks noGrp="1"/>
          </p:cNvSpPr>
          <p:nvPr>
            <p:ph idx="1"/>
          </p:nvPr>
        </p:nvSpPr>
        <p:spPr>
          <a:xfrm>
            <a:off x="274967" y="1134655"/>
            <a:ext cx="8601614" cy="3598202"/>
          </a:xfrm>
        </p:spPr>
        <p:txBody>
          <a:bodyPr vert="horz" lIns="91440" tIns="45720" rIns="91440" bIns="45720" rtlCol="0" anchor="t">
            <a:normAutofit/>
          </a:bodyPr>
          <a:lstStyle/>
          <a:p>
            <a:r>
              <a:rPr lang="en-US" sz="2200" b="0" i="0">
                <a:effectLst/>
                <a:latin typeface="Arial" panose="020B0604020202020204" pitchFamily="34" charset="0"/>
              </a:rPr>
              <a:t>Categories should be listed in </a:t>
            </a:r>
            <a:r>
              <a:rPr lang="en-US" sz="2200" b="1" i="0">
                <a:effectLst/>
                <a:latin typeface="Arial" panose="020B0604020202020204" pitchFamily="34" charset="0"/>
              </a:rPr>
              <a:t>alphabetical orde</a:t>
            </a:r>
            <a:r>
              <a:rPr lang="en-US" sz="2200" b="0" i="0">
                <a:effectLst/>
                <a:latin typeface="Arial" panose="020B0604020202020204" pitchFamily="34" charset="0"/>
              </a:rPr>
              <a:t>r in text and tables.</a:t>
            </a:r>
          </a:p>
          <a:p>
            <a:r>
              <a:rPr lang="en-US" sz="2200">
                <a:latin typeface="Arial" panose="020B0604020202020204" pitchFamily="34" charset="0"/>
              </a:rPr>
              <a:t>Race and ethnicity categories of the study population should be reported in the Results section</a:t>
            </a:r>
          </a:p>
          <a:p>
            <a:endParaRPr lang="en-US"/>
          </a:p>
          <a:p>
            <a:pPr marL="0" indent="0">
              <a:buNone/>
            </a:pPr>
            <a:r>
              <a:rPr lang="en-US"/>
              <a:t>For more information refer to:</a:t>
            </a:r>
          </a:p>
          <a:p>
            <a:pPr marL="0" indent="0">
              <a:buNone/>
            </a:pPr>
            <a:r>
              <a:rPr lang="en-US" sz="2000">
                <a:latin typeface="Arial"/>
                <a:cs typeface="Arial"/>
                <a:hlinkClick r:id="rId3"/>
              </a:rPr>
              <a:t>“Updated Guidance on Reporting Race and Ethnicity in Medical and Science Journals</a:t>
            </a:r>
            <a:r>
              <a:rPr lang="en-US" sz="2000">
                <a:latin typeface="Arial"/>
                <a:cs typeface="Arial"/>
              </a:rPr>
              <a:t>.”</a:t>
            </a:r>
          </a:p>
          <a:p>
            <a:endParaRPr lang="en-US"/>
          </a:p>
        </p:txBody>
      </p:sp>
      <p:sp>
        <p:nvSpPr>
          <p:cNvPr id="7" name="TextBox 6">
            <a:extLst>
              <a:ext uri="{FF2B5EF4-FFF2-40B4-BE49-F238E27FC236}">
                <a16:creationId xmlns:a16="http://schemas.microsoft.com/office/drawing/2014/main" id="{E5192DAC-743E-8688-EF64-CFED28059540}"/>
              </a:ext>
            </a:extLst>
          </p:cNvPr>
          <p:cNvSpPr txBox="1"/>
          <p:nvPr/>
        </p:nvSpPr>
        <p:spPr>
          <a:xfrm>
            <a:off x="332256" y="219674"/>
            <a:ext cx="7903028" cy="477054"/>
          </a:xfrm>
          <a:prstGeom prst="rect">
            <a:avLst/>
          </a:prstGeom>
          <a:noFill/>
        </p:spPr>
        <p:txBody>
          <a:bodyPr wrap="square" lIns="91440" tIns="45720" rIns="91440" bIns="45720" anchor="t">
            <a:spAutoFit/>
          </a:bodyPr>
          <a:lstStyle/>
          <a:p>
            <a:r>
              <a:rPr lang="en-US" sz="2400">
                <a:solidFill>
                  <a:schemeClr val="accent1"/>
                </a:solidFill>
                <a:latin typeface="Calibri"/>
                <a:ea typeface="+mj-ea"/>
                <a:cs typeface="Arial"/>
              </a:rPr>
              <a:t>Updated Guidance</a:t>
            </a:r>
            <a:r>
              <a:rPr lang="en-US" sz="2500">
                <a:solidFill>
                  <a:schemeClr val="accent1"/>
                </a:solidFill>
                <a:latin typeface="Calibri"/>
                <a:ea typeface="+mj-ea"/>
                <a:cs typeface="Arial"/>
              </a:rPr>
              <a:t> </a:t>
            </a:r>
            <a:r>
              <a:rPr lang="en-US" sz="2000">
                <a:solidFill>
                  <a:schemeClr val="accent1"/>
                </a:solidFill>
                <a:latin typeface="Calibri"/>
                <a:ea typeface="+mj-ea"/>
                <a:cs typeface="Arial"/>
              </a:rPr>
              <a:t>continued…</a:t>
            </a:r>
            <a:r>
              <a:rPr lang="en-US" sz="2000">
                <a:solidFill>
                  <a:schemeClr val="accent1"/>
                </a:solidFill>
                <a:latin typeface="Arial"/>
                <a:ea typeface="+mj-ea"/>
                <a:cs typeface="Arial"/>
              </a:rPr>
              <a:t>.</a:t>
            </a:r>
          </a:p>
        </p:txBody>
      </p:sp>
    </p:spTree>
    <p:extLst>
      <p:ext uri="{BB962C8B-B14F-4D97-AF65-F5344CB8AC3E}">
        <p14:creationId xmlns:p14="http://schemas.microsoft.com/office/powerpoint/2010/main" val="10927217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B605F3-3DED-FB1E-65E0-011D12B63758}"/>
              </a:ext>
            </a:extLst>
          </p:cNvPr>
          <p:cNvSpPr>
            <a:spLocks noGrp="1"/>
          </p:cNvSpPr>
          <p:nvPr>
            <p:ph idx="1"/>
          </p:nvPr>
        </p:nvSpPr>
        <p:spPr/>
        <p:txBody>
          <a:bodyPr>
            <a:normAutofit fontScale="92500" lnSpcReduction="10000"/>
          </a:bodyPr>
          <a:lstStyle/>
          <a:p>
            <a:pPr algn="l" rtl="0" fontAlgn="base">
              <a:buFont typeface="Arial" panose="020B0604020202020204" pitchFamily="34" charset="0"/>
              <a:buChar char="•"/>
            </a:pPr>
            <a:r>
              <a:rPr lang="en-US" b="0" i="0" u="none" strike="noStrike">
                <a:solidFill>
                  <a:srgbClr val="54585A"/>
                </a:solidFill>
                <a:effectLst/>
                <a:latin typeface="Calibri" panose="020F0502020204030204" pitchFamily="34" charset="0"/>
              </a:rPr>
              <a:t>We have presented some </a:t>
            </a:r>
            <a:r>
              <a:rPr lang="en-US" b="1" i="0" u="none" strike="noStrike">
                <a:solidFill>
                  <a:srgbClr val="54585A"/>
                </a:solidFill>
                <a:effectLst/>
                <a:latin typeface="Calibri" panose="020F0502020204030204" pitchFamily="34" charset="0"/>
              </a:rPr>
              <a:t>considerations to help serve as guidelines and recommendations for Human Subjects’ Research</a:t>
            </a:r>
            <a:r>
              <a:rPr lang="en-US" b="0" i="0" u="none" strike="noStrike">
                <a:solidFill>
                  <a:srgbClr val="54585A"/>
                </a:solidFill>
                <a:effectLst/>
                <a:latin typeface="Calibri" panose="020F0502020204030204" pitchFamily="34" charset="0"/>
              </a:rPr>
              <a:t>. </a:t>
            </a:r>
            <a:r>
              <a:rPr lang="en-US" b="0" i="0">
                <a:solidFill>
                  <a:srgbClr val="54585A"/>
                </a:solidFill>
                <a:effectLst/>
                <a:latin typeface="Calibri" panose="020F0502020204030204" pitchFamily="34" charset="0"/>
              </a:rPr>
              <a:t>​</a:t>
            </a:r>
            <a:endParaRPr lang="en-US" b="0" i="0">
              <a:solidFill>
                <a:srgbClr val="54585A"/>
              </a:solidFill>
              <a:effectLst/>
              <a:latin typeface="Arial" panose="020B0604020202020204" pitchFamily="34" charset="0"/>
            </a:endParaRPr>
          </a:p>
          <a:p>
            <a:pPr algn="l" rtl="0" fontAlgn="base"/>
            <a:endParaRPr lang="en-US" b="0" i="0">
              <a:solidFill>
                <a:srgbClr val="54585A"/>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54585A"/>
                </a:solidFill>
                <a:effectLst/>
                <a:latin typeface="Calibri" panose="020F0502020204030204" pitchFamily="34" charset="0"/>
              </a:rPr>
              <a:t>The hope is that the individual investigative team can take this information and lessons learned here + apply it to their own research study(</a:t>
            </a:r>
            <a:r>
              <a:rPr lang="en-US" b="0" i="0" u="none" strike="noStrike" err="1">
                <a:solidFill>
                  <a:srgbClr val="54585A"/>
                </a:solidFill>
                <a:effectLst/>
                <a:latin typeface="Calibri" panose="020F0502020204030204" pitchFamily="34" charset="0"/>
              </a:rPr>
              <a:t>ies</a:t>
            </a:r>
            <a:r>
              <a:rPr lang="en-US" b="0" i="0" u="none" strike="noStrike">
                <a:solidFill>
                  <a:srgbClr val="54585A"/>
                </a:solidFill>
                <a:effectLst/>
                <a:latin typeface="Calibri" panose="020F0502020204030204" pitchFamily="34" charset="0"/>
              </a:rPr>
              <a:t>) needs with special attention to their study participant needs. </a:t>
            </a:r>
            <a:r>
              <a:rPr lang="en-US" b="0" i="0">
                <a:solidFill>
                  <a:srgbClr val="54585A"/>
                </a:solidFill>
                <a:effectLst/>
                <a:latin typeface="Calibri" panose="020F0502020204030204" pitchFamily="34" charset="0"/>
              </a:rPr>
              <a:t>​</a:t>
            </a:r>
            <a:endParaRPr lang="en-US" b="0" i="0">
              <a:solidFill>
                <a:srgbClr val="54585A"/>
              </a:solidFill>
              <a:effectLst/>
              <a:latin typeface="Arial" panose="020B0604020202020204" pitchFamily="34" charset="0"/>
            </a:endParaRPr>
          </a:p>
          <a:p>
            <a:pPr marL="0" indent="0" algn="l" rtl="0" fontAlgn="base">
              <a:buNone/>
            </a:pPr>
            <a:r>
              <a:rPr lang="en-US" b="0" i="0">
                <a:solidFill>
                  <a:srgbClr val="54585A"/>
                </a:solidFill>
                <a:effectLst/>
                <a:latin typeface="Calibri" panose="020F0502020204030204" pitchFamily="34" charset="0"/>
              </a:rPr>
              <a:t>​</a:t>
            </a:r>
            <a:endParaRPr lang="en-US" b="0" i="0">
              <a:solidFill>
                <a:srgbClr val="54585A"/>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54585A"/>
                </a:solidFill>
                <a:effectLst/>
                <a:latin typeface="Calibri" panose="020F0502020204030204" pitchFamily="34" charset="0"/>
              </a:rPr>
              <a:t>Please keep in mind that </a:t>
            </a:r>
            <a:r>
              <a:rPr lang="en-US" b="1" i="0" u="none" strike="noStrike">
                <a:solidFill>
                  <a:srgbClr val="54585A"/>
                </a:solidFill>
                <a:effectLst/>
                <a:latin typeface="Calibri" panose="020F0502020204030204" pitchFamily="34" charset="0"/>
              </a:rPr>
              <a:t>research studies will all have unique needs</a:t>
            </a:r>
            <a:r>
              <a:rPr lang="en-US" b="0" i="0" u="none" strike="noStrike">
                <a:solidFill>
                  <a:srgbClr val="54585A"/>
                </a:solidFill>
                <a:effectLst/>
                <a:latin typeface="Calibri" panose="020F0502020204030204" pitchFamily="34" charset="0"/>
              </a:rPr>
              <a:t>, and there is </a:t>
            </a:r>
            <a:r>
              <a:rPr lang="en-US" b="1" i="0" u="none" strike="noStrike">
                <a:solidFill>
                  <a:srgbClr val="54585A"/>
                </a:solidFill>
                <a:effectLst/>
                <a:latin typeface="Calibri" panose="020F0502020204030204" pitchFamily="34" charset="0"/>
              </a:rPr>
              <a:t>no single set of best practices </a:t>
            </a:r>
            <a:r>
              <a:rPr lang="en-US" b="0" i="0" u="none" strike="noStrike">
                <a:solidFill>
                  <a:srgbClr val="54585A"/>
                </a:solidFill>
                <a:effectLst/>
                <a:latin typeface="Calibri" panose="020F0502020204030204" pitchFamily="34" charset="0"/>
              </a:rPr>
              <a:t>that would apply to all studies. </a:t>
            </a:r>
            <a:r>
              <a:rPr lang="en-US" b="0" i="0">
                <a:solidFill>
                  <a:srgbClr val="54585A"/>
                </a:solidFill>
                <a:effectLst/>
                <a:latin typeface="Calibri" panose="020F0502020204030204" pitchFamily="34" charset="0"/>
              </a:rPr>
              <a:t>​</a:t>
            </a:r>
            <a:endParaRPr lang="en-US" b="0" i="0">
              <a:solidFill>
                <a:srgbClr val="54585A"/>
              </a:solidFill>
              <a:effectLst/>
              <a:latin typeface="Arial" panose="020B0604020202020204" pitchFamily="34" charset="0"/>
            </a:endParaRPr>
          </a:p>
          <a:p>
            <a:pPr marL="0" indent="0" algn="l" rtl="0" fontAlgn="base">
              <a:buNone/>
            </a:pPr>
            <a:r>
              <a:rPr lang="en-US" b="0" i="0">
                <a:solidFill>
                  <a:srgbClr val="54585A"/>
                </a:solidFill>
                <a:effectLst/>
                <a:latin typeface="Calibri" panose="020F0502020204030204" pitchFamily="34" charset="0"/>
              </a:rPr>
              <a:t>​</a:t>
            </a:r>
            <a:endParaRPr lang="en-US" b="0" i="0">
              <a:solidFill>
                <a:srgbClr val="54585A"/>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54585A"/>
                </a:solidFill>
                <a:effectLst/>
                <a:latin typeface="Calibri" panose="020F0502020204030204" pitchFamily="34" charset="0"/>
              </a:rPr>
              <a:t>“There is no such thing as a perfect study.” Friedman, </a:t>
            </a:r>
            <a:r>
              <a:rPr lang="en-US" b="0" i="0" u="none" strike="noStrike" err="1">
                <a:solidFill>
                  <a:srgbClr val="54585A"/>
                </a:solidFill>
                <a:effectLst/>
                <a:latin typeface="Calibri" panose="020F0502020204030204" pitchFamily="34" charset="0"/>
              </a:rPr>
              <a:t>Furberg</a:t>
            </a:r>
            <a:r>
              <a:rPr lang="en-US" b="0" i="0" u="none" strike="noStrike">
                <a:solidFill>
                  <a:srgbClr val="54585A"/>
                </a:solidFill>
                <a:effectLst/>
                <a:latin typeface="Calibri" panose="020F0502020204030204" pitchFamily="34" charset="0"/>
              </a:rPr>
              <a:t>, </a:t>
            </a:r>
            <a:r>
              <a:rPr lang="en-US" b="0" i="0" u="none" strike="noStrike" err="1">
                <a:solidFill>
                  <a:srgbClr val="54585A"/>
                </a:solidFill>
                <a:effectLst/>
                <a:latin typeface="Calibri" panose="020F0502020204030204" pitchFamily="34" charset="0"/>
              </a:rPr>
              <a:t>DeMets</a:t>
            </a:r>
            <a:r>
              <a:rPr lang="en-US" b="0" i="0" u="none" strike="noStrike">
                <a:solidFill>
                  <a:srgbClr val="54585A"/>
                </a:solidFill>
                <a:effectLst/>
                <a:latin typeface="Calibri" panose="020F0502020204030204" pitchFamily="34" charset="0"/>
              </a:rPr>
              <a:t>; </a:t>
            </a:r>
            <a:r>
              <a:rPr lang="en-US" b="0" i="1" u="none" strike="noStrike">
                <a:solidFill>
                  <a:srgbClr val="54585A"/>
                </a:solidFill>
                <a:effectLst/>
                <a:latin typeface="Calibri" panose="020F0502020204030204" pitchFamily="34" charset="0"/>
              </a:rPr>
              <a:t>Fundamentals of Clinical Trials.</a:t>
            </a:r>
            <a:r>
              <a:rPr lang="en-US" b="0" i="0" u="none" strike="noStrike">
                <a:solidFill>
                  <a:srgbClr val="54585A"/>
                </a:solidFill>
                <a:effectLst/>
                <a:latin typeface="Calibri" panose="020F0502020204030204" pitchFamily="34" charset="0"/>
              </a:rPr>
              <a:t> </a:t>
            </a:r>
            <a:endParaRPr lang="en-US" b="0" i="0">
              <a:solidFill>
                <a:srgbClr val="54585A"/>
              </a:solidFill>
              <a:effectLst/>
              <a:latin typeface="Arial" panose="020B0604020202020204" pitchFamily="34" charset="0"/>
            </a:endParaRPr>
          </a:p>
          <a:p>
            <a:endParaRPr lang="en-US"/>
          </a:p>
        </p:txBody>
      </p:sp>
      <p:sp>
        <p:nvSpPr>
          <p:cNvPr id="3" name="Title 2">
            <a:extLst>
              <a:ext uri="{FF2B5EF4-FFF2-40B4-BE49-F238E27FC236}">
                <a16:creationId xmlns:a16="http://schemas.microsoft.com/office/drawing/2014/main" id="{66BD1D4E-1836-A4A7-C07C-18386E89F68C}"/>
              </a:ext>
            </a:extLst>
          </p:cNvPr>
          <p:cNvSpPr>
            <a:spLocks noGrp="1"/>
          </p:cNvSpPr>
          <p:nvPr>
            <p:ph type="title"/>
          </p:nvPr>
        </p:nvSpPr>
        <p:spPr/>
        <p:txBody>
          <a:bodyPr>
            <a:normAutofit/>
          </a:bodyPr>
          <a:lstStyle/>
          <a:p>
            <a:r>
              <a:rPr lang="en-US" sz="2400"/>
              <a:t>Tying it all together</a:t>
            </a:r>
          </a:p>
        </p:txBody>
      </p:sp>
    </p:spTree>
    <p:extLst>
      <p:ext uri="{BB962C8B-B14F-4D97-AF65-F5344CB8AC3E}">
        <p14:creationId xmlns:p14="http://schemas.microsoft.com/office/powerpoint/2010/main" val="31946388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ames Baldwin">
            <a:extLst>
              <a:ext uri="{FF2B5EF4-FFF2-40B4-BE49-F238E27FC236}">
                <a16:creationId xmlns:a16="http://schemas.microsoft.com/office/drawing/2014/main" id="{D18490F9-0323-FDF5-1323-0C71BE844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764" y="1486551"/>
            <a:ext cx="2024743" cy="2024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141BA9-1C55-1DC6-F4C6-BDB14140076A}"/>
              </a:ext>
            </a:extLst>
          </p:cNvPr>
          <p:cNvSpPr txBox="1"/>
          <p:nvPr/>
        </p:nvSpPr>
        <p:spPr>
          <a:xfrm>
            <a:off x="2202874" y="1756317"/>
            <a:ext cx="7083630" cy="1246495"/>
          </a:xfrm>
          <a:prstGeom prst="rect">
            <a:avLst/>
          </a:prstGeom>
          <a:noFill/>
        </p:spPr>
        <p:txBody>
          <a:bodyPr wrap="square" lIns="91440" tIns="45720" rIns="91440" bIns="45720" anchor="t">
            <a:spAutoFit/>
          </a:bodyPr>
          <a:lstStyle/>
          <a:p>
            <a:pPr algn="l"/>
            <a:r>
              <a:rPr lang="en-US" sz="2400" b="1">
                <a:solidFill>
                  <a:schemeClr val="accent1"/>
                </a:solidFill>
                <a:latin typeface="Arial"/>
                <a:ea typeface="+mj-ea"/>
                <a:cs typeface="Arial"/>
              </a:rPr>
              <a:t>“Not everything that is faced can be changed, but nothing can be changed until it is faced.”</a:t>
            </a:r>
          </a:p>
          <a:p>
            <a:br>
              <a:rPr lang="en-US"/>
            </a:br>
            <a:r>
              <a:rPr lang="en-US" b="0" i="0">
                <a:solidFill>
                  <a:srgbClr val="181818"/>
                </a:solidFill>
                <a:effectLst/>
                <a:latin typeface="Merriweather"/>
              </a:rPr>
              <a:t>― </a:t>
            </a:r>
            <a:r>
              <a:rPr lang="en-US" b="1" i="0">
                <a:solidFill>
                  <a:srgbClr val="333333"/>
                </a:solidFill>
                <a:effectLst/>
                <a:latin typeface="Lato"/>
                <a:ea typeface="Lato"/>
                <a:cs typeface="Lato"/>
              </a:rPr>
              <a:t>James Baldwin</a:t>
            </a:r>
            <a:endParaRPr lang="en-US">
              <a:latin typeface="Lato"/>
              <a:ea typeface="Lato"/>
              <a:cs typeface="Lato"/>
            </a:endParaRPr>
          </a:p>
        </p:txBody>
      </p:sp>
    </p:spTree>
    <p:extLst>
      <p:ext uri="{BB962C8B-B14F-4D97-AF65-F5344CB8AC3E}">
        <p14:creationId xmlns:p14="http://schemas.microsoft.com/office/powerpoint/2010/main" val="22547147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66186A-81F0-B78E-CD48-8D533C4ED604}"/>
              </a:ext>
            </a:extLst>
          </p:cNvPr>
          <p:cNvSpPr>
            <a:spLocks noGrp="1"/>
          </p:cNvSpPr>
          <p:nvPr>
            <p:ph idx="1"/>
          </p:nvPr>
        </p:nvSpPr>
        <p:spPr>
          <a:xfrm>
            <a:off x="274967" y="749504"/>
            <a:ext cx="8538889" cy="3793348"/>
          </a:xfrm>
        </p:spPr>
        <p:txBody>
          <a:bodyPr vert="horz" lIns="91440" tIns="45720" rIns="91440" bIns="45720" rtlCol="0" anchor="t">
            <a:normAutofit fontScale="92500" lnSpcReduction="10000"/>
          </a:bodyPr>
          <a:lstStyle/>
          <a:p>
            <a:pPr marL="342900" indent="-342900">
              <a:buAutoNum type="arabicPeriod"/>
            </a:pPr>
            <a:endParaRPr lang="en-US" sz="1400">
              <a:latin typeface="Arial"/>
              <a:cs typeface="Arial"/>
            </a:endParaRPr>
          </a:p>
          <a:p>
            <a:pPr marL="342900" indent="-342900">
              <a:buAutoNum type="arabicPeriod"/>
            </a:pPr>
            <a:r>
              <a:rPr lang="en-US" sz="1400" dirty="0">
                <a:latin typeface="Calibri"/>
                <a:cs typeface="Arial"/>
              </a:rPr>
              <a:t>Medical Algorithms Are Failing Communities Of Color”, Health Affairs Blog, September 9, 2021.DOI: 10.1377/hblog20210903.976632</a:t>
            </a:r>
          </a:p>
          <a:p>
            <a:pPr marL="342900" indent="-342900">
              <a:buAutoNum type="arabicPeriod"/>
            </a:pPr>
            <a:r>
              <a:rPr lang="en-US" sz="1400" dirty="0">
                <a:latin typeface="Calibri"/>
                <a:cs typeface="Arial"/>
              </a:rPr>
              <a:t>Flanagin A, Frey T, Christiansen SL, AMA Manual of Style Committee. Updated guidance on the reporting of race and ethnicity in medical and science journals. JAMA. 2021;326(7):621-627. doi:10.1001/jama.2021.</a:t>
            </a:r>
            <a:endParaRPr lang="en-US">
              <a:latin typeface="Calibri"/>
              <a:cs typeface="Calibri"/>
            </a:endParaRPr>
          </a:p>
          <a:p>
            <a:pPr marL="342900" indent="-342900">
              <a:buAutoNum type="arabicPeriod"/>
            </a:pPr>
            <a:r>
              <a:rPr lang="en-US" sz="1400" dirty="0" err="1">
                <a:latin typeface="Calibri"/>
                <a:cs typeface="Arial"/>
              </a:rPr>
              <a:t>Cerdeña</a:t>
            </a:r>
            <a:r>
              <a:rPr lang="en-US" sz="1400" dirty="0">
                <a:latin typeface="Calibri"/>
                <a:cs typeface="Arial"/>
              </a:rPr>
              <a:t> JP, </a:t>
            </a:r>
            <a:r>
              <a:rPr lang="en-US" sz="1400" dirty="0" err="1">
                <a:latin typeface="Calibri"/>
                <a:cs typeface="Arial"/>
              </a:rPr>
              <a:t>Plaisime</a:t>
            </a:r>
            <a:r>
              <a:rPr lang="en-US" sz="1400" dirty="0">
                <a:latin typeface="Calibri"/>
                <a:cs typeface="Arial"/>
              </a:rPr>
              <a:t> MV, Tsai J. From race-based to race-conscious medicine: how anti-racist uprisings call us to act. Lancet. 2020;396:1125-1128</a:t>
            </a:r>
          </a:p>
          <a:p>
            <a:pPr marL="342900" indent="-342900">
              <a:buAutoNum type="arabicPeriod"/>
            </a:pPr>
            <a:r>
              <a:rPr lang="en-US" sz="1400" dirty="0">
                <a:latin typeface="Calibri"/>
                <a:cs typeface="Arial"/>
              </a:rPr>
              <a:t>Vyas DA, Eisenstein LG, Jones DS. Hidden in plain sight—reconsidering the use of race correction in clinical algorithms. N Engl J Med. 2020;383:874-882 </a:t>
            </a:r>
          </a:p>
          <a:p>
            <a:pPr marL="342900" indent="-342900">
              <a:buAutoNum type="arabicPeriod"/>
            </a:pPr>
            <a:r>
              <a:rPr lang="en-US" sz="1400" dirty="0">
                <a:latin typeface="Calibri"/>
                <a:cs typeface="Arial"/>
              </a:rPr>
              <a:t>Brandon E. Turner, </a:t>
            </a:r>
            <a:r>
              <a:rPr lang="en-US" sz="1400" dirty="0" err="1">
                <a:latin typeface="Calibri"/>
                <a:cs typeface="Arial"/>
              </a:rPr>
              <a:t>Jecca</a:t>
            </a:r>
            <a:r>
              <a:rPr lang="en-US" sz="1400" dirty="0">
                <a:latin typeface="Calibri"/>
                <a:cs typeface="Arial"/>
              </a:rPr>
              <a:t> R. Steinberg, Brannon T. Weeks, Fatima Rodriguez, Mark R. Cullen, Race/ethnicity reporting and representation in US clinical trials: A cohort study, The Lancet Regional Health - </a:t>
            </a:r>
            <a:r>
              <a:rPr lang="en-US" sz="1400" dirty="0" err="1">
                <a:latin typeface="Calibri"/>
                <a:cs typeface="Arial"/>
              </a:rPr>
              <a:t>Americas,Volume</a:t>
            </a:r>
            <a:r>
              <a:rPr lang="en-US" sz="1400" dirty="0">
                <a:latin typeface="Calibri"/>
                <a:cs typeface="Arial"/>
              </a:rPr>
              <a:t> 11, 2022, 100252, ISSN 2667-193X.</a:t>
            </a:r>
          </a:p>
          <a:p>
            <a:pPr marL="342900" indent="-342900">
              <a:buAutoNum type="arabicPeriod"/>
            </a:pPr>
            <a:r>
              <a:rPr lang="en-US" sz="1400" dirty="0">
                <a:latin typeface="Calibri"/>
                <a:cs typeface="Arial"/>
              </a:rPr>
              <a:t>Ma GX, Seals B, Tan Y, Wang SY, Lee R, Fang CY. Increasing Asian American participation in clinical trials by addressing community concerns. Clin Trials. 2014 Jun;11(3):328-335. </a:t>
            </a:r>
          </a:p>
          <a:p>
            <a:pPr marL="342900" indent="-342900">
              <a:buAutoNum type="arabicPeriod"/>
            </a:pPr>
            <a:r>
              <a:rPr lang="en-US" sz="1400" dirty="0">
                <a:ea typeface="+mn-lt"/>
                <a:cs typeface="+mn-lt"/>
              </a:rPr>
              <a:t>Shapiro, J., Klein, S., &amp; Morgan, R. (2021). Stop 'controlling' for sex and gender in global health research. BMJ Global Health, 6(4).</a:t>
            </a:r>
            <a:endParaRPr lang="en-US" sz="1400">
              <a:latin typeface="Calibri"/>
              <a:cs typeface="Arial"/>
            </a:endParaRPr>
          </a:p>
          <a:p>
            <a:pPr marL="342900" indent="-342900">
              <a:buAutoNum type="arabicPeriod"/>
            </a:pPr>
            <a:r>
              <a:rPr lang="en-US" sz="1400" dirty="0" err="1">
                <a:ea typeface="+mn-lt"/>
                <a:cs typeface="+mn-lt"/>
              </a:rPr>
              <a:t>Akintilo</a:t>
            </a:r>
            <a:r>
              <a:rPr lang="en-US" sz="1400" dirty="0">
                <a:ea typeface="+mn-lt"/>
                <a:cs typeface="+mn-lt"/>
              </a:rPr>
              <a:t>, L., </a:t>
            </a:r>
            <a:r>
              <a:rPr lang="en-US" sz="1400" dirty="0" err="1">
                <a:ea typeface="+mn-lt"/>
                <a:cs typeface="+mn-lt"/>
              </a:rPr>
              <a:t>Pulavarty</a:t>
            </a:r>
            <a:r>
              <a:rPr lang="en-US" sz="1400" dirty="0">
                <a:ea typeface="+mn-lt"/>
                <a:cs typeface="+mn-lt"/>
              </a:rPr>
              <a:t>, A., </a:t>
            </a:r>
            <a:r>
              <a:rPr lang="en-US" sz="1400" dirty="0" err="1">
                <a:ea typeface="+mn-lt"/>
                <a:cs typeface="+mn-lt"/>
              </a:rPr>
              <a:t>Onwudiwe</a:t>
            </a:r>
            <a:r>
              <a:rPr lang="en-US" sz="1400" dirty="0">
                <a:ea typeface="+mn-lt"/>
                <a:cs typeface="+mn-lt"/>
              </a:rPr>
              <a:t>, O., Garibyan, L., &amp; Lee, K. (2022). Skin of color representation in cosmetic clinical trials: A literature review. </a:t>
            </a:r>
            <a:r>
              <a:rPr lang="en-US" sz="1400" i="1" dirty="0">
                <a:ea typeface="+mn-lt"/>
                <a:cs typeface="+mn-lt"/>
              </a:rPr>
              <a:t>Lasers in Surgery and Medicine</a:t>
            </a:r>
            <a:r>
              <a:rPr lang="en-US" sz="1400" dirty="0">
                <a:ea typeface="+mn-lt"/>
                <a:cs typeface="+mn-lt"/>
              </a:rPr>
              <a:t>, </a:t>
            </a:r>
            <a:r>
              <a:rPr lang="en-US" sz="1400" i="1" dirty="0">
                <a:ea typeface="+mn-lt"/>
                <a:cs typeface="+mn-lt"/>
              </a:rPr>
              <a:t>54</a:t>
            </a:r>
            <a:r>
              <a:rPr lang="en-US" sz="1400" dirty="0">
                <a:ea typeface="+mn-lt"/>
                <a:cs typeface="+mn-lt"/>
              </a:rPr>
              <a:t>(6), 819–822. doi:10.1002/lsm.23546</a:t>
            </a:r>
            <a:endParaRPr lang="en-US" sz="1400" dirty="0">
              <a:latin typeface="Calibri"/>
              <a:cs typeface="Calibri"/>
            </a:endParaRPr>
          </a:p>
          <a:p>
            <a:pPr marL="342900" indent="-342900">
              <a:buAutoNum type="arabicPeriod"/>
            </a:pPr>
            <a:endParaRPr lang="en-US" sz="1400">
              <a:latin typeface="Calibri"/>
              <a:cs typeface="Calibri"/>
            </a:endParaRPr>
          </a:p>
          <a:p>
            <a:pPr marL="342900" indent="-342900">
              <a:buAutoNum type="arabicPeriod"/>
            </a:pPr>
            <a:endParaRPr lang="en-US" sz="1400">
              <a:latin typeface="Arial"/>
              <a:cs typeface="Arial"/>
            </a:endParaRPr>
          </a:p>
          <a:p>
            <a:pPr marL="342900" indent="-342900">
              <a:buAutoNum type="arabicPeriod"/>
            </a:pPr>
            <a:endParaRPr lang="en-US" sz="1400">
              <a:latin typeface="Arial"/>
              <a:cs typeface="Arial"/>
            </a:endParaRPr>
          </a:p>
          <a:p>
            <a:pPr marL="0" indent="0">
              <a:buNone/>
            </a:pPr>
            <a:endParaRPr lang="en-US" sz="1400">
              <a:latin typeface="Arial"/>
              <a:cs typeface="Arial"/>
            </a:endParaRPr>
          </a:p>
        </p:txBody>
      </p:sp>
      <p:sp>
        <p:nvSpPr>
          <p:cNvPr id="3" name="Title 2">
            <a:extLst>
              <a:ext uri="{FF2B5EF4-FFF2-40B4-BE49-F238E27FC236}">
                <a16:creationId xmlns:a16="http://schemas.microsoft.com/office/drawing/2014/main" id="{423AC9A8-A405-C425-F795-FD57D103C8DF}"/>
              </a:ext>
            </a:extLst>
          </p:cNvPr>
          <p:cNvSpPr>
            <a:spLocks noGrp="1"/>
          </p:cNvSpPr>
          <p:nvPr>
            <p:ph type="title"/>
          </p:nvPr>
        </p:nvSpPr>
        <p:spPr/>
        <p:txBody>
          <a:bodyPr>
            <a:normAutofit/>
          </a:bodyPr>
          <a:lstStyle/>
          <a:p>
            <a:r>
              <a:rPr lang="en-US" sz="2400" dirty="0">
                <a:cs typeface="Calibri"/>
              </a:rPr>
              <a:t>References</a:t>
            </a:r>
            <a:endParaRPr lang="en-US" sz="2400" dirty="0" err="1"/>
          </a:p>
        </p:txBody>
      </p:sp>
    </p:spTree>
    <p:extLst>
      <p:ext uri="{BB962C8B-B14F-4D97-AF65-F5344CB8AC3E}">
        <p14:creationId xmlns:p14="http://schemas.microsoft.com/office/powerpoint/2010/main" val="1811249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552E72-03B8-B8EA-6769-494778A2B1F1}"/>
              </a:ext>
            </a:extLst>
          </p:cNvPr>
          <p:cNvSpPr>
            <a:spLocks noGrp="1"/>
          </p:cNvSpPr>
          <p:nvPr>
            <p:ph idx="1"/>
          </p:nvPr>
        </p:nvSpPr>
        <p:spPr/>
        <p:txBody>
          <a:bodyPr vert="horz" lIns="91440" tIns="45720" rIns="91440" bIns="45720" rtlCol="0" anchor="t">
            <a:normAutofit/>
          </a:bodyPr>
          <a:lstStyle/>
          <a:p>
            <a:pPr marL="0" indent="0">
              <a:buNone/>
            </a:pPr>
            <a:r>
              <a:rPr lang="en-US" sz="1600" dirty="0">
                <a:cs typeface="Calibri"/>
              </a:rPr>
              <a:t>Northwestern University Department of Preventive Medicine – Working Group in Response to Structural Racism in Research: </a:t>
            </a:r>
            <a:r>
              <a:rPr lang="en-US" sz="1600" dirty="0">
                <a:cs typeface="Calibri"/>
                <a:hlinkClick r:id="rId3"/>
              </a:rPr>
              <a:t>https://www.preventivemedicine.northwestern.edu/research/research-equity-resources-page.html</a:t>
            </a:r>
            <a:r>
              <a:rPr lang="en-US" sz="1600" dirty="0">
                <a:cs typeface="Calibri"/>
              </a:rPr>
              <a:t> </a:t>
            </a:r>
          </a:p>
          <a:p>
            <a:pPr marL="0" indent="0">
              <a:buNone/>
            </a:pPr>
            <a:endParaRPr lang="en-US" sz="1600" dirty="0">
              <a:cs typeface="Calibri"/>
            </a:endParaRPr>
          </a:p>
          <a:p>
            <a:pPr marL="0" indent="0">
              <a:buNone/>
            </a:pPr>
            <a:r>
              <a:rPr lang="en-US" sz="1600" dirty="0">
                <a:cs typeface="Calibri"/>
              </a:rPr>
              <a:t>DOIs: </a:t>
            </a:r>
            <a:r>
              <a:rPr lang="en-US" sz="1600" dirty="0">
                <a:cs typeface="Calibri"/>
                <a:hlinkClick r:id="rId4"/>
              </a:rPr>
              <a:t>https://doi.org/10.18131/g3-j4wr-gf57</a:t>
            </a:r>
            <a:r>
              <a:rPr lang="en-US" sz="1600" dirty="0">
                <a:cs typeface="Calibri"/>
              </a:rPr>
              <a:t> ; </a:t>
            </a:r>
            <a:r>
              <a:rPr lang="en-US" sz="1600" dirty="0">
                <a:cs typeface="Calibri"/>
                <a:hlinkClick r:id="rId5">
                  <a:extLst>
                    <a:ext uri="{A12FA001-AC4F-418D-AE19-62706E023703}">
                      <ahyp:hlinkClr xmlns:ahyp="http://schemas.microsoft.com/office/drawing/2018/hyperlinkcolor" val="tx"/>
                    </a:ext>
                  </a:extLst>
                </a:hlinkClick>
              </a:rPr>
              <a:t>10.18131/g3-5sa2-wb83</a:t>
            </a:r>
            <a:r>
              <a:rPr lang="en-US" sz="1600" dirty="0">
                <a:cs typeface="Calibri"/>
              </a:rPr>
              <a:t>  </a:t>
            </a:r>
          </a:p>
          <a:p>
            <a:pPr marL="0" indent="0">
              <a:buNone/>
            </a:pPr>
            <a:endParaRPr lang="en-US" sz="1600" dirty="0">
              <a:cs typeface="Calibri"/>
            </a:endParaRPr>
          </a:p>
          <a:p>
            <a:pPr marL="0" indent="0">
              <a:buNone/>
            </a:pPr>
            <a:r>
              <a:rPr lang="en-US" sz="1600" dirty="0">
                <a:cs typeface="Calibri"/>
              </a:rPr>
              <a:t>Previously recorded talk/session as part of “Statistically Speaking” lecture series: </a:t>
            </a:r>
          </a:p>
          <a:p>
            <a:pPr marL="0" indent="0">
              <a:buNone/>
            </a:pPr>
            <a:r>
              <a:rPr lang="en-US" sz="1600" dirty="0">
                <a:cs typeface="Calibri"/>
                <a:hlinkClick r:id="rId6"/>
              </a:rPr>
              <a:t>https://feinberg-northwestern.hosted.panopto.com/Panopto/Pages/Viewer.aspx?id=4f5e9a0b-b972-46e6-967e-ae3101488e68&amp;start=0</a:t>
            </a:r>
            <a:r>
              <a:rPr lang="en-US" sz="1600" dirty="0">
                <a:cs typeface="Calibri"/>
              </a:rPr>
              <a:t> </a:t>
            </a:r>
          </a:p>
          <a:p>
            <a:pPr marL="0" indent="0">
              <a:buNone/>
            </a:pPr>
            <a:endParaRPr lang="en-US" sz="1600" dirty="0">
              <a:cs typeface="Calibri"/>
            </a:endParaRPr>
          </a:p>
          <a:p>
            <a:pPr marL="0" indent="0">
              <a:buNone/>
            </a:pPr>
            <a:r>
              <a:rPr lang="en-US" sz="1600" dirty="0">
                <a:cs typeface="Calibri"/>
              </a:rPr>
              <a:t>(a few others as well – </a:t>
            </a:r>
            <a:r>
              <a:rPr lang="en-US" sz="1600" dirty="0" err="1">
                <a:cs typeface="Calibri"/>
              </a:rPr>
              <a:t>iTHRIV</a:t>
            </a:r>
            <a:r>
              <a:rPr lang="en-US" sz="1600" dirty="0">
                <a:cs typeface="Calibri"/>
              </a:rPr>
              <a:t> as part of Virginia Tech, Colorado School of Public Health / Biostatistics &amp; Informatics Seminar)</a:t>
            </a:r>
          </a:p>
          <a:p>
            <a:pPr marL="0" indent="0">
              <a:buNone/>
            </a:pPr>
            <a:endParaRPr lang="en-US" dirty="0">
              <a:cs typeface="Calibri"/>
            </a:endParaRPr>
          </a:p>
          <a:p>
            <a:endParaRPr lang="en-US" b="1" u="sng" dirty="0"/>
          </a:p>
        </p:txBody>
      </p:sp>
      <p:sp>
        <p:nvSpPr>
          <p:cNvPr id="3" name="Title 2">
            <a:extLst>
              <a:ext uri="{FF2B5EF4-FFF2-40B4-BE49-F238E27FC236}">
                <a16:creationId xmlns:a16="http://schemas.microsoft.com/office/drawing/2014/main" id="{E91D3080-50BF-D77D-283F-D7520816B0F1}"/>
              </a:ext>
            </a:extLst>
          </p:cNvPr>
          <p:cNvSpPr>
            <a:spLocks noGrp="1"/>
          </p:cNvSpPr>
          <p:nvPr>
            <p:ph type="title"/>
          </p:nvPr>
        </p:nvSpPr>
        <p:spPr/>
        <p:txBody>
          <a:bodyPr/>
          <a:lstStyle/>
          <a:p>
            <a:r>
              <a:rPr lang="en-US" dirty="0"/>
              <a:t>Some initial acknowledgments </a:t>
            </a:r>
          </a:p>
        </p:txBody>
      </p:sp>
    </p:spTree>
    <p:extLst>
      <p:ext uri="{BB962C8B-B14F-4D97-AF65-F5344CB8AC3E}">
        <p14:creationId xmlns:p14="http://schemas.microsoft.com/office/powerpoint/2010/main" val="971119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552E72-03B8-B8EA-6769-494778A2B1F1}"/>
              </a:ext>
            </a:extLst>
          </p:cNvPr>
          <p:cNvSpPr>
            <a:spLocks noGrp="1"/>
          </p:cNvSpPr>
          <p:nvPr>
            <p:ph idx="1"/>
          </p:nvPr>
        </p:nvSpPr>
        <p:spPr/>
        <p:txBody>
          <a:bodyPr vert="horz" lIns="91440" tIns="45720" rIns="91440" bIns="45720" rtlCol="0" anchor="t">
            <a:normAutofit/>
          </a:bodyPr>
          <a:lstStyle/>
          <a:p>
            <a:r>
              <a:rPr lang="en-US" dirty="0"/>
              <a:t>To keep in mind throughout…</a:t>
            </a:r>
          </a:p>
          <a:p>
            <a:endParaRPr lang="en-US" dirty="0"/>
          </a:p>
          <a:p>
            <a:r>
              <a:rPr lang="en-US" dirty="0"/>
              <a:t>Our general theme has to do with </a:t>
            </a:r>
            <a:r>
              <a:rPr lang="en-US" b="1" u="sng" dirty="0"/>
              <a:t>embedding </a:t>
            </a:r>
            <a:r>
              <a:rPr lang="en-US" dirty="0"/>
              <a:t>a racial, ethnic, and gender equity perspective in research from </a:t>
            </a:r>
            <a:r>
              <a:rPr lang="en-US" b="1" u="sng" dirty="0"/>
              <a:t>inception to dissemination</a:t>
            </a:r>
          </a:p>
          <a:p>
            <a:endParaRPr lang="en-US" b="1" u="sng" dirty="0">
              <a:cs typeface="Calibri"/>
            </a:endParaRPr>
          </a:p>
          <a:p>
            <a:pPr marL="0" indent="0">
              <a:buNone/>
            </a:pPr>
            <a:endParaRPr lang="en-US" dirty="0">
              <a:cs typeface="Calibri"/>
            </a:endParaRPr>
          </a:p>
          <a:p>
            <a:endParaRPr lang="en-US" b="1" u="sng" dirty="0"/>
          </a:p>
        </p:txBody>
      </p:sp>
      <p:sp>
        <p:nvSpPr>
          <p:cNvPr id="3" name="Title 2">
            <a:extLst>
              <a:ext uri="{FF2B5EF4-FFF2-40B4-BE49-F238E27FC236}">
                <a16:creationId xmlns:a16="http://schemas.microsoft.com/office/drawing/2014/main" id="{E91D3080-50BF-D77D-283F-D7520816B0F1}"/>
              </a:ext>
            </a:extLst>
          </p:cNvPr>
          <p:cNvSpPr>
            <a:spLocks noGrp="1"/>
          </p:cNvSpPr>
          <p:nvPr>
            <p:ph type="title"/>
          </p:nvPr>
        </p:nvSpPr>
        <p:spPr/>
        <p:txBody>
          <a:bodyPr/>
          <a:lstStyle/>
          <a:p>
            <a:r>
              <a:rPr lang="en-US"/>
              <a:t>Main idea </a:t>
            </a:r>
          </a:p>
        </p:txBody>
      </p:sp>
      <p:pic>
        <p:nvPicPr>
          <p:cNvPr id="4" name="Picture 4" descr="A picture containing road, outdoor, street, scene&#10;&#10;Description automatically generated">
            <a:extLst>
              <a:ext uri="{FF2B5EF4-FFF2-40B4-BE49-F238E27FC236}">
                <a16:creationId xmlns:a16="http://schemas.microsoft.com/office/drawing/2014/main" id="{D53A3A4F-D368-158E-E741-4F9C81ACCCC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62778" y="2677133"/>
            <a:ext cx="2743199" cy="1818073"/>
          </a:xfrm>
          <a:prstGeom prst="rect">
            <a:avLst/>
          </a:prstGeom>
        </p:spPr>
      </p:pic>
    </p:spTree>
    <p:extLst>
      <p:ext uri="{BB962C8B-B14F-4D97-AF65-F5344CB8AC3E}">
        <p14:creationId xmlns:p14="http://schemas.microsoft.com/office/powerpoint/2010/main" val="1447687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FBD650-A825-3D7B-7A2E-6951C9FFA76E}"/>
              </a:ext>
            </a:extLst>
          </p:cNvPr>
          <p:cNvSpPr>
            <a:spLocks noGrp="1"/>
          </p:cNvSpPr>
          <p:nvPr>
            <p:ph type="title"/>
          </p:nvPr>
        </p:nvSpPr>
        <p:spPr/>
        <p:txBody>
          <a:bodyPr/>
          <a:lstStyle/>
          <a:p>
            <a:r>
              <a:rPr lang="en-US">
                <a:ea typeface="+mj-lt"/>
                <a:cs typeface="+mj-lt"/>
              </a:rPr>
              <a:t>What is the goal/story you want to tell?</a:t>
            </a:r>
            <a:endParaRPr lang="en-US"/>
          </a:p>
        </p:txBody>
      </p:sp>
      <p:sp>
        <p:nvSpPr>
          <p:cNvPr id="7" name="Text Placeholder 3">
            <a:extLst>
              <a:ext uri="{FF2B5EF4-FFF2-40B4-BE49-F238E27FC236}">
                <a16:creationId xmlns:a16="http://schemas.microsoft.com/office/drawing/2014/main" id="{B6284A87-08FC-31E5-4BA4-40E7F7F4F40F}"/>
              </a:ext>
            </a:extLst>
          </p:cNvPr>
          <p:cNvSpPr txBox="1">
            <a:spLocks/>
          </p:cNvSpPr>
          <p:nvPr/>
        </p:nvSpPr>
        <p:spPr>
          <a:xfrm>
            <a:off x="2199723" y="777641"/>
            <a:ext cx="6854952" cy="342900"/>
          </a:xfrm>
          <a:prstGeom prst="rect">
            <a:avLst/>
          </a:prstGeom>
        </p:spPr>
        <p:txBody>
          <a:bodyPr lIns="91440" tIns="45720" rIns="91440" bIns="45720" anchor="t">
            <a:norm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2"/>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5"/>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6"/>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a:solidFill>
                  <a:srgbClr val="7030A0"/>
                </a:solidFill>
              </a:rPr>
              <a:t>Embedding…from inception to dissemination </a:t>
            </a:r>
            <a:endParaRPr lang="en-US"/>
          </a:p>
        </p:txBody>
      </p:sp>
      <p:sp>
        <p:nvSpPr>
          <p:cNvPr id="4" name="Curved Left Arrow 12">
            <a:extLst>
              <a:ext uri="{FF2B5EF4-FFF2-40B4-BE49-F238E27FC236}">
                <a16:creationId xmlns:a16="http://schemas.microsoft.com/office/drawing/2014/main" id="{F9C3A8AB-7896-4E87-8282-A3076764F1FE}"/>
              </a:ext>
            </a:extLst>
          </p:cNvPr>
          <p:cNvSpPr/>
          <p:nvPr/>
        </p:nvSpPr>
        <p:spPr>
          <a:xfrm rot="7200000">
            <a:off x="1075259" y="2396966"/>
            <a:ext cx="1023670" cy="1993568"/>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9" name="Rectangle 8">
            <a:extLst>
              <a:ext uri="{FF2B5EF4-FFF2-40B4-BE49-F238E27FC236}">
                <a16:creationId xmlns:a16="http://schemas.microsoft.com/office/drawing/2014/main" id="{92B6CE72-E018-393D-A1B9-D464B9E40CAA}"/>
              </a:ext>
            </a:extLst>
          </p:cNvPr>
          <p:cNvSpPr/>
          <p:nvPr/>
        </p:nvSpPr>
        <p:spPr>
          <a:xfrm>
            <a:off x="213065" y="1769700"/>
            <a:ext cx="1876522" cy="75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a:t>Data Capture</a:t>
            </a:r>
            <a:endParaRPr lang="en-US" sz="2000">
              <a:cs typeface="Calibri"/>
            </a:endParaRPr>
          </a:p>
        </p:txBody>
      </p:sp>
      <p:sp>
        <p:nvSpPr>
          <p:cNvPr id="11" name="Rectangle 10">
            <a:extLst>
              <a:ext uri="{FF2B5EF4-FFF2-40B4-BE49-F238E27FC236}">
                <a16:creationId xmlns:a16="http://schemas.microsoft.com/office/drawing/2014/main" id="{5F4F4331-659D-FAE7-5CDE-35A121A01370}"/>
              </a:ext>
            </a:extLst>
          </p:cNvPr>
          <p:cNvSpPr/>
          <p:nvPr/>
        </p:nvSpPr>
        <p:spPr>
          <a:xfrm>
            <a:off x="2258618" y="2491043"/>
            <a:ext cx="2294692" cy="7458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dirty="0"/>
              <a:t>Data Analysis</a:t>
            </a:r>
          </a:p>
        </p:txBody>
      </p:sp>
      <p:sp>
        <p:nvSpPr>
          <p:cNvPr id="15" name="Rectangle 14">
            <a:extLst>
              <a:ext uri="{FF2B5EF4-FFF2-40B4-BE49-F238E27FC236}">
                <a16:creationId xmlns:a16="http://schemas.microsoft.com/office/drawing/2014/main" id="{BCB6AEBD-9AAB-B066-2095-2DFD361168F7}"/>
              </a:ext>
            </a:extLst>
          </p:cNvPr>
          <p:cNvSpPr/>
          <p:nvPr/>
        </p:nvSpPr>
        <p:spPr>
          <a:xfrm>
            <a:off x="4865215" y="2860430"/>
            <a:ext cx="2517717" cy="10803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u="sng" dirty="0">
                <a:ea typeface="+mn-lt"/>
                <a:cs typeface="+mn-lt"/>
              </a:rPr>
              <a:t>Reporting </a:t>
            </a:r>
            <a:endParaRPr lang="en-US" sz="2000" dirty="0">
              <a:ea typeface="+mn-lt"/>
              <a:cs typeface="+mn-lt"/>
            </a:endParaRPr>
          </a:p>
          <a:p>
            <a:pPr algn="ctr"/>
            <a:r>
              <a:rPr lang="en-US" sz="2000" u="sng" dirty="0">
                <a:ea typeface="+mn-lt"/>
                <a:cs typeface="+mn-lt"/>
              </a:rPr>
              <a:t>(“telling the story”)</a:t>
            </a:r>
            <a:endParaRPr lang="en-US" sz="2000" dirty="0"/>
          </a:p>
        </p:txBody>
      </p:sp>
      <p:sp>
        <p:nvSpPr>
          <p:cNvPr id="17" name="Curved Left Arrow 12">
            <a:extLst>
              <a:ext uri="{FF2B5EF4-FFF2-40B4-BE49-F238E27FC236}">
                <a16:creationId xmlns:a16="http://schemas.microsoft.com/office/drawing/2014/main" id="{9434807F-BEF7-AA0B-678C-925AEF6058A1}"/>
              </a:ext>
            </a:extLst>
          </p:cNvPr>
          <p:cNvSpPr/>
          <p:nvPr/>
        </p:nvSpPr>
        <p:spPr>
          <a:xfrm rot="17860688">
            <a:off x="2454803" y="676730"/>
            <a:ext cx="898219" cy="2049324"/>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9" name="Curved Left Arrow 12">
            <a:extLst>
              <a:ext uri="{FF2B5EF4-FFF2-40B4-BE49-F238E27FC236}">
                <a16:creationId xmlns:a16="http://schemas.microsoft.com/office/drawing/2014/main" id="{1C642063-759D-D231-9C55-FC75AAD28EEB}"/>
              </a:ext>
            </a:extLst>
          </p:cNvPr>
          <p:cNvSpPr/>
          <p:nvPr/>
        </p:nvSpPr>
        <p:spPr>
          <a:xfrm rot="17280000">
            <a:off x="4492029" y="1181052"/>
            <a:ext cx="1002761" cy="2014476"/>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1" name="TextBox 20">
            <a:extLst>
              <a:ext uri="{FF2B5EF4-FFF2-40B4-BE49-F238E27FC236}">
                <a16:creationId xmlns:a16="http://schemas.microsoft.com/office/drawing/2014/main" id="{64C901A8-7763-3090-6AC3-924398EAD8E1}"/>
              </a:ext>
            </a:extLst>
          </p:cNvPr>
          <p:cNvSpPr txBox="1"/>
          <p:nvPr/>
        </p:nvSpPr>
        <p:spPr>
          <a:xfrm>
            <a:off x="2140589" y="1529465"/>
            <a:ext cx="1805919" cy="607319"/>
          </a:xfrm>
          <a:prstGeom prst="rect">
            <a:avLst/>
          </a:prstGeom>
          <a:noFill/>
        </p:spPr>
        <p:txBody>
          <a:bodyPr wrap="square" lIns="0" tIns="0" rIns="0" bIns="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600"/>
              </a:spcBef>
            </a:pPr>
            <a:r>
              <a:rPr lang="en-US" sz="1400" spc="-50" dirty="0"/>
              <a:t>Restructuring, programming, etc</a:t>
            </a:r>
            <a:r>
              <a:rPr lang="en-US" spc="-50" dirty="0"/>
              <a:t>. </a:t>
            </a:r>
          </a:p>
        </p:txBody>
      </p:sp>
      <p:sp>
        <p:nvSpPr>
          <p:cNvPr id="23" name="TextBox 22">
            <a:extLst>
              <a:ext uri="{FF2B5EF4-FFF2-40B4-BE49-F238E27FC236}">
                <a16:creationId xmlns:a16="http://schemas.microsoft.com/office/drawing/2014/main" id="{BBA6C44D-08C0-784C-E49D-BD719B4BE0C1}"/>
              </a:ext>
            </a:extLst>
          </p:cNvPr>
          <p:cNvSpPr txBox="1"/>
          <p:nvPr/>
        </p:nvSpPr>
        <p:spPr>
          <a:xfrm>
            <a:off x="4500437" y="2022962"/>
            <a:ext cx="1276237" cy="495807"/>
          </a:xfrm>
          <a:prstGeom prst="rect">
            <a:avLst/>
          </a:prstGeom>
          <a:noFill/>
        </p:spPr>
        <p:txBody>
          <a:bodyPr wrap="square" lIns="0" tIns="0" rIns="0" bIns="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600"/>
              </a:spcBef>
            </a:pPr>
            <a:r>
              <a:rPr lang="en-US" sz="1400" spc="-50" dirty="0"/>
              <a:t>Inference,</a:t>
            </a:r>
            <a:endParaRPr lang="en-US" dirty="0"/>
          </a:p>
          <a:p>
            <a:pPr>
              <a:lnSpc>
                <a:spcPct val="90000"/>
              </a:lnSpc>
              <a:spcBef>
                <a:spcPts val="600"/>
              </a:spcBef>
            </a:pPr>
            <a:r>
              <a:rPr lang="en-US" sz="1400" spc="-50" dirty="0"/>
              <a:t>interpretation</a:t>
            </a:r>
            <a:endParaRPr lang="en-US" sz="1400" spc="-50" dirty="0">
              <a:cs typeface="Calibri"/>
            </a:endParaRPr>
          </a:p>
        </p:txBody>
      </p:sp>
      <p:sp>
        <p:nvSpPr>
          <p:cNvPr id="12" name="Curved Left Arrow 12">
            <a:extLst>
              <a:ext uri="{FF2B5EF4-FFF2-40B4-BE49-F238E27FC236}">
                <a16:creationId xmlns:a16="http://schemas.microsoft.com/office/drawing/2014/main" id="{8AAC01E5-88CA-4BFE-D05D-8551F97FC55A}"/>
              </a:ext>
            </a:extLst>
          </p:cNvPr>
          <p:cNvSpPr/>
          <p:nvPr/>
        </p:nvSpPr>
        <p:spPr>
          <a:xfrm rot="7020000">
            <a:off x="3731318" y="3119592"/>
            <a:ext cx="898220" cy="1923872"/>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Tree>
    <p:extLst>
      <p:ext uri="{BB962C8B-B14F-4D97-AF65-F5344CB8AC3E}">
        <p14:creationId xmlns:p14="http://schemas.microsoft.com/office/powerpoint/2010/main" val="386131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P spid="15" grpId="0" animBg="1"/>
      <p:bldP spid="17" grpId="0" animBg="1"/>
      <p:bldP spid="19" grpId="0" animBg="1"/>
      <p:bldP spid="21" grpId="0"/>
      <p:bldP spid="23" grpId="0"/>
      <p:bldP spid="12" grpId="0" animBg="1"/>
    </p:bldLst>
  </p:timing>
</p:sld>
</file>

<file path=ppt/theme/theme1.xml><?xml version="1.0" encoding="utf-8"?>
<a:theme xmlns:a="http://schemas.openxmlformats.org/drawingml/2006/main" name="Office Theme">
  <a:themeElements>
    <a:clrScheme name="Custom 4">
      <a:dk1>
        <a:srgbClr val="150E1B"/>
      </a:dk1>
      <a:lt1>
        <a:srgbClr val="FFFFFF"/>
      </a:lt1>
      <a:dk2>
        <a:srgbClr val="3D4047"/>
      </a:dk2>
      <a:lt2>
        <a:srgbClr val="E7E6E6"/>
      </a:lt2>
      <a:accent1>
        <a:srgbClr val="3C769F"/>
      </a:accent1>
      <a:accent2>
        <a:srgbClr val="5CA365"/>
      </a:accent2>
      <a:accent3>
        <a:srgbClr val="745CA8"/>
      </a:accent3>
      <a:accent4>
        <a:srgbClr val="7D308D"/>
      </a:accent4>
      <a:accent5>
        <a:srgbClr val="3C769F"/>
      </a:accent5>
      <a:accent6>
        <a:srgbClr val="5CA365"/>
      </a:accent6>
      <a:hlink>
        <a:srgbClr val="745CA8"/>
      </a:hlink>
      <a:folHlink>
        <a:srgbClr val="7D30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DDCA30-6DCC-D240-AFC2-F0B48E5D70DD}" vid="{8C6F4488-0E34-8942-83E4-37F4B99271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2C3D278EF649F43B4E51E6916597A38" ma:contentTypeVersion="6" ma:contentTypeDescription="Create a new document." ma:contentTypeScope="" ma:versionID="69e9efb97b808469e8dd9286f78218a7">
  <xsd:schema xmlns:xsd="http://www.w3.org/2001/XMLSchema" xmlns:xs="http://www.w3.org/2001/XMLSchema" xmlns:p="http://schemas.microsoft.com/office/2006/metadata/properties" xmlns:ns2="e0c02c07-894a-4748-9c41-e99dcda796c5" xmlns:ns3="aedd00b6-c7bf-4b02-880f-30f825175eba" targetNamespace="http://schemas.microsoft.com/office/2006/metadata/properties" ma:root="true" ma:fieldsID="f45652b286e6cf4ddfc42f03eb0bb39a" ns2:_="" ns3:_="">
    <xsd:import namespace="e0c02c07-894a-4748-9c41-e99dcda796c5"/>
    <xsd:import namespace="aedd00b6-c7bf-4b02-880f-30f825175eb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c02c07-894a-4748-9c41-e99dcda796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dd00b6-c7bf-4b02-880f-30f825175eb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C3E14C-807A-40FE-8617-B3B4F523F1CB}">
  <ds:schemaRefs>
    <ds:schemaRef ds:uri="http://schemas.microsoft.com/sharepoint/v3/contenttype/forms"/>
  </ds:schemaRefs>
</ds:datastoreItem>
</file>

<file path=customXml/itemProps2.xml><?xml version="1.0" encoding="utf-8"?>
<ds:datastoreItem xmlns:ds="http://schemas.openxmlformats.org/officeDocument/2006/customXml" ds:itemID="{6E00CAA5-C4B3-48CE-A781-5ED7C3BB3F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c02c07-894a-4748-9c41-e99dcda796c5"/>
    <ds:schemaRef ds:uri="aedd00b6-c7bf-4b02-880f-30f825175e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3B0B1F-7E32-481A-B545-4FA5B5B1B425}">
  <ds:schemaRefs>
    <ds:schemaRef ds:uri="e0c02c07-894a-4748-9c41-e99dcda796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ACTS_967797-22_2023Convention_PPT_r2</Template>
  <TotalTime>92</TotalTime>
  <Words>6901</Words>
  <Application>Microsoft Office PowerPoint</Application>
  <PresentationFormat>On-screen Show (16:9)</PresentationFormat>
  <Paragraphs>734</Paragraphs>
  <Slides>63</Slides>
  <Notes>61</Notes>
  <HiddenSlides>1</HiddenSlides>
  <MMClips>1</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Capturing Racial, Ethnic, and Gender Identity Data and Considerations for Analysis</vt:lpstr>
      <vt:lpstr>PowerPoint Presentation</vt:lpstr>
      <vt:lpstr>Introduction to Speakers</vt:lpstr>
      <vt:lpstr>Request for the audience</vt:lpstr>
      <vt:lpstr>PowerPoint Presentation</vt:lpstr>
      <vt:lpstr>Goals for today – starting + continuing the dialogue</vt:lpstr>
      <vt:lpstr>Some initial acknowledgments </vt:lpstr>
      <vt:lpstr>Main idea </vt:lpstr>
      <vt:lpstr>What is the goal/story you want to tell?</vt:lpstr>
      <vt:lpstr>Why is this important? </vt:lpstr>
      <vt:lpstr>Background</vt:lpstr>
      <vt:lpstr>Background: </vt:lpstr>
      <vt:lpstr>PowerPoint Presentation</vt:lpstr>
      <vt:lpstr>Importance of the Research Question </vt:lpstr>
      <vt:lpstr>Importance of the Research Question </vt:lpstr>
      <vt:lpstr>Importance of the Research Question Example study </vt:lpstr>
      <vt:lpstr>When to Adjust</vt:lpstr>
      <vt:lpstr>PowerPoint Presentation</vt:lpstr>
      <vt:lpstr>Points to consider in advance of the study initiation</vt:lpstr>
      <vt:lpstr>Describing the Sample – What do we mean and why do we do it? </vt:lpstr>
      <vt:lpstr>Describing the Sample  For a research, reviewer, clinical, lay audience</vt:lpstr>
      <vt:lpstr>PowerPoint Presentation</vt:lpstr>
      <vt:lpstr>Describing the Sample For a research, reviewer, clinical, lay audience</vt:lpstr>
      <vt:lpstr>Describing the Sample - funder or regulatory</vt:lpstr>
      <vt:lpstr>A note on the ‘Asian’ Category:</vt:lpstr>
      <vt:lpstr>Data Capture</vt:lpstr>
      <vt:lpstr> Going back to capturing the data ​Assume for a moment the sole purpose = to describe the sample</vt:lpstr>
      <vt:lpstr>If we start there, this may be what a data collection tool looks like (for a participant) – Example Case Report Form (CRF)</vt:lpstr>
      <vt:lpstr>From the participant perspective… This setup may be confusing </vt:lpstr>
      <vt:lpstr>From the participant perspective… This setup may be confusing</vt:lpstr>
      <vt:lpstr>From the participant perspective… This setup may be confusing </vt:lpstr>
      <vt:lpstr>Other options for data collection… Example CRFs / Data Collection Tools</vt:lpstr>
      <vt:lpstr>Other options for data collection… Example CRFs / Data Collection Tools</vt:lpstr>
      <vt:lpstr>Other options for data collection… Example CRFs / Data Collection Tools</vt:lpstr>
      <vt:lpstr>The White House: The office of Chief Statistician </vt:lpstr>
      <vt:lpstr>Now let’s go back to capturing the data and focusing on sex and gender identity Assume for a moment the sole purpose = to describe our sample</vt:lpstr>
      <vt:lpstr>   Some example segments of data collection tools around sex / gender…  It is imperative to know the distinction between the biological variable of sex vs the identity variable gender  (these may not always match one another – notion of ‘cis’ or ‘trans’ comes into play here) </vt:lpstr>
      <vt:lpstr>Summary on Data Collection</vt:lpstr>
      <vt:lpstr>Analysis </vt:lpstr>
      <vt:lpstr> On Analysis Regarding Racial, Ethnic, and Gender Data Points to consider in advance of the study initiation </vt:lpstr>
      <vt:lpstr>Using Race/Ethnicity/Sex/Gender Variables in Analysis What is the meaning?</vt:lpstr>
      <vt:lpstr>Race / Ethnicity Variables in Analysis Hypothetical Example</vt:lpstr>
      <vt:lpstr>What typically comes next? After primary analyses</vt:lpstr>
      <vt:lpstr>What typically comes next? After primary analyses</vt:lpstr>
      <vt:lpstr>What does this mean? Y = intercept + time + ethnicity + study arm + error + error</vt:lpstr>
      <vt:lpstr>What about heterogeneity in treatment effects?  Usually more exploratory in nature, unless these are primary goals of the research study</vt:lpstr>
      <vt:lpstr>In analyses, things get complicated very quickly Some general recommendations</vt:lpstr>
      <vt:lpstr>An example on considerations for analyses Suppose…</vt:lpstr>
      <vt:lpstr>Example, continued​</vt:lpstr>
      <vt:lpstr>So what should we do?</vt:lpstr>
      <vt:lpstr> Other Considerations &amp; Reporting</vt:lpstr>
      <vt:lpstr>Other considerations</vt:lpstr>
      <vt:lpstr>PowerPoint Presentation</vt:lpstr>
      <vt:lpstr>Examples of Race ‘Correction’ in Clinical Medicine:</vt:lpstr>
      <vt:lpstr> </vt:lpstr>
      <vt:lpstr>Reporting race and ethnicity in medical and science journals: Updated Guidance (JAMA 2021)</vt:lpstr>
      <vt:lpstr>Updated Guidance - key points:</vt:lpstr>
      <vt:lpstr> Updated Guidance: Instructions for Authors on Collection and Reporting of race and ethnicity: </vt:lpstr>
      <vt:lpstr> Updated Guidance continued…. </vt:lpstr>
      <vt:lpstr>PowerPoint Presentation</vt:lpstr>
      <vt:lpstr>Tying it all together</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Mills, Alexandra</dc:creator>
  <cp:lastModifiedBy>Jody Dyan Ciolino</cp:lastModifiedBy>
  <cp:revision>780</cp:revision>
  <dcterms:created xsi:type="dcterms:W3CDTF">2022-10-31T13:44:07Z</dcterms:created>
  <dcterms:modified xsi:type="dcterms:W3CDTF">2024-05-21T15:08:28Z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0x01010052C3D278EF649F43B4E51E6916597A38</vt:lpwstr>
  </property>
</Properties>
</file>