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29" r:id="rId3"/>
    <p:sldId id="342" r:id="rId4"/>
    <p:sldId id="349" r:id="rId5"/>
    <p:sldId id="345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F"/>
    <a:srgbClr val="FBFBFB"/>
    <a:srgbClr val="00274C"/>
    <a:srgbClr val="2F65A7"/>
    <a:srgbClr val="152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9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5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5566"/>
            <a:ext cx="9144000" cy="9218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12192000" cy="801353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9B5D348-199B-F90E-1FA6-C063FF4F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1775" y="6382944"/>
            <a:ext cx="3076945" cy="38939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1E1AB6-614A-0C1A-4AF1-0D667E744C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2916" y="112566"/>
            <a:ext cx="1706598" cy="1871754"/>
          </a:xfrm>
          <a:prstGeom prst="rect">
            <a:avLst/>
          </a:prstGeom>
          <a:effectLst>
            <a:outerShdw blurRad="224384" dist="38100" dir="2700000" sx="107107" sy="107107" algn="tl" rotWithShape="0">
              <a:prstClr val="black">
                <a:alpha val="30804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2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62753"/>
            <a:ext cx="10515600" cy="94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28693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7531"/>
            <a:ext cx="5157787" cy="19121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8693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7531"/>
            <a:ext cx="5183188" cy="19121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9A1177A-6C41-A123-EF90-917AAEA705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741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08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08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E864856-B470-87DA-24C7-101136538F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46808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8F798C6-CD3C-5128-EB34-95D227230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2950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50040"/>
            <a:ext cx="3932237" cy="10777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2250040"/>
            <a:ext cx="6375239" cy="36110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50040"/>
            <a:ext cx="3932237" cy="10777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2250040"/>
            <a:ext cx="6375239" cy="36110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71AB04F-94B6-15F8-EEC8-FC390A36E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34765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424700"/>
            <a:ext cx="3932237" cy="1262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2424700"/>
            <a:ext cx="6385513" cy="343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35002"/>
            <a:ext cx="3932237" cy="19339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424700"/>
            <a:ext cx="3932237" cy="1262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2424700"/>
            <a:ext cx="6385513" cy="343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35002"/>
            <a:ext cx="3932237" cy="19339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3B988A1-EA08-689C-8D58-8DEFAE729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0833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7573"/>
            <a:ext cx="10515600" cy="10406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5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5566"/>
            <a:ext cx="9144000" cy="9218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12192000" cy="801353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9B5D348-199B-F90E-1FA6-C063FF4F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1775" y="6382944"/>
            <a:ext cx="3076945" cy="3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7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1480" y="2321959"/>
            <a:ext cx="2554254" cy="38550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21959"/>
            <a:ext cx="7812640" cy="38550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7C6C23A-6FAE-C391-D56C-4815A329B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4070727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6193" y="935309"/>
            <a:ext cx="9144000" cy="603772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18C4E5B-C245-4431-A17A-9816D24FE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2916" y="112566"/>
            <a:ext cx="1706598" cy="1871754"/>
          </a:xfrm>
          <a:prstGeom prst="rect">
            <a:avLst/>
          </a:prstGeom>
          <a:effectLst>
            <a:outerShdw blurRad="224384" dist="38100" dir="2700000" sx="107107" sy="107107" algn="tl" rotWithShape="0">
              <a:prstClr val="black">
                <a:alpha val="30804"/>
              </a:prst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602D7A4-21CB-EA5A-1AC9-FA5696F08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0949" y="6329199"/>
            <a:ext cx="3076945" cy="3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78F65F-A1C0-CF47-D304-8CA35FC8EB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Introduction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79400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4293D64-9941-070E-675B-475B3E1D3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34436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41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921071"/>
            <a:ext cx="5181600" cy="2249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921071"/>
            <a:ext cx="5181600" cy="2249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3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941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921071"/>
            <a:ext cx="5181600" cy="2249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921071"/>
            <a:ext cx="5181600" cy="2249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9108DC0-BB81-1E9C-49F4-CEC0BCA5F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388" y="512255"/>
            <a:ext cx="5027348" cy="560387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en-US" dirty="0"/>
              <a:t>Section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20609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62753"/>
            <a:ext cx="10515600" cy="94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28693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7531"/>
            <a:ext cx="5157787" cy="19121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8693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7531"/>
            <a:ext cx="5183188" cy="19121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/>
          <a:lstStyle/>
          <a:p>
            <a:fld id="{811DB8CF-EFFC-4845-9EA2-F8C5F8AD05D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57F-EC01-4D9A-9CB6-CB3F35AE1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726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18553"/>
            <a:ext cx="10515600" cy="285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34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74C"/>
                </a:solidFill>
                <a:latin typeface="IBM Plex Sans" panose="020B0503050203000203" pitchFamily="34" charset="0"/>
              </a:defRPr>
            </a:lvl1pPr>
          </a:lstStyle>
          <a:p>
            <a:fld id="{811DB8CF-EFFC-4845-9EA2-F8C5F8AD05D8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760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274C"/>
                </a:solidFill>
                <a:latin typeface="IBM Plex Sans" panose="020B05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46004" y="6356350"/>
            <a:ext cx="2034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274C"/>
                </a:solidFill>
                <a:latin typeface="IBM Plex Sans" panose="020B0503050203000203" pitchFamily="34" charset="0"/>
              </a:defRPr>
            </a:lvl1pPr>
          </a:lstStyle>
          <a:p>
            <a:fld id="{6394557F-EC01-4D9A-9CB6-CB3F35AE1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sosceles Triangle 1">
            <a:extLst>
              <a:ext uri="{FF2B5EF4-FFF2-40B4-BE49-F238E27FC236}">
                <a16:creationId xmlns:a16="http://schemas.microsoft.com/office/drawing/2014/main" id="{920CB70D-1CAF-F907-4609-7F8A504E80D0}"/>
              </a:ext>
            </a:extLst>
          </p:cNvPr>
          <p:cNvSpPr/>
          <p:nvPr userDrawn="1"/>
        </p:nvSpPr>
        <p:spPr>
          <a:xfrm flipV="1">
            <a:off x="3099968" y="0"/>
            <a:ext cx="9092032" cy="1853123"/>
          </a:xfrm>
          <a:prstGeom prst="triangle">
            <a:avLst>
              <a:gd name="adj" fmla="val 100000"/>
            </a:avLst>
          </a:prstGeom>
          <a:solidFill>
            <a:srgbClr val="F5C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394EA-7061-C706-7153-0F5CD6193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r="697"/>
          <a:stretch/>
        </p:blipFill>
        <p:spPr>
          <a:xfrm>
            <a:off x="0" y="0"/>
            <a:ext cx="12192000" cy="187339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98F850-E620-8D65-314C-1861170B6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" r="58154" b="-29731"/>
          <a:stretch/>
        </p:blipFill>
        <p:spPr>
          <a:xfrm>
            <a:off x="10064394" y="6329199"/>
            <a:ext cx="1347827" cy="5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62" r:id="rId6"/>
    <p:sldLayoutId id="2147483652" r:id="rId7"/>
    <p:sldLayoutId id="2147483663" r:id="rId8"/>
    <p:sldLayoutId id="2147483653" r:id="rId9"/>
    <p:sldLayoutId id="2147483664" r:id="rId10"/>
    <p:sldLayoutId id="2147483654" r:id="rId11"/>
    <p:sldLayoutId id="2147483665" r:id="rId12"/>
    <p:sldLayoutId id="2147483655" r:id="rId13"/>
    <p:sldLayoutId id="2147483666" r:id="rId14"/>
    <p:sldLayoutId id="2147483656" r:id="rId15"/>
    <p:sldLayoutId id="2147483667" r:id="rId16"/>
    <p:sldLayoutId id="2147483668" r:id="rId17"/>
    <p:sldLayoutId id="2147483657" r:id="rId18"/>
    <p:sldLayoutId id="2147483658" r:id="rId19"/>
    <p:sldLayoutId id="2147483659" r:id="rId20"/>
    <p:sldLayoutId id="214748372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74C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74C"/>
          </a:solidFill>
          <a:latin typeface="IBM Plex Sans Light" panose="020B04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274C"/>
          </a:solidFill>
          <a:latin typeface="IBM Plex Sans Light" panose="020B04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274C"/>
          </a:solidFill>
          <a:latin typeface="IBM Plex Sans Light" panose="020B04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74C"/>
          </a:solidFill>
          <a:latin typeface="IBM Plex Sans Light" panose="020B04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274C"/>
          </a:solidFill>
          <a:latin typeface="IBM Plex Sans Light" panose="020B04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michr.umich.edu/" TargetMode="External"/><Relationship Id="rId7" Type="http://schemas.openxmlformats.org/officeDocument/2006/relationships/image" Target="../media/image9.emf"/><Relationship Id="rId2" Type="http://schemas.openxmlformats.org/officeDocument/2006/relationships/hyperlink" Target="mailto:um-michr@umich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hyperlink" Target="https://www.linkedin.com/company/michr" TargetMode="External"/><Relationship Id="rId10" Type="http://schemas.openxmlformats.org/officeDocument/2006/relationships/image" Target="../media/image12.emf"/><Relationship Id="rId4" Type="http://schemas.openxmlformats.org/officeDocument/2006/relationships/hyperlink" Target="https://twitter.com/UM_MICHR" TargetMode="Externa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IBM+Plex+Sans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67549"/>
            <a:ext cx="9144000" cy="2387600"/>
          </a:xfrm>
        </p:spPr>
        <p:txBody>
          <a:bodyPr/>
          <a:lstStyle/>
          <a:p>
            <a:r>
              <a:rPr lang="en-US" dirty="0"/>
              <a:t>Sample Title/Cover Slide</a:t>
            </a:r>
            <a:br>
              <a:rPr lang="en-US" dirty="0"/>
            </a:br>
            <a:r>
              <a:rPr lang="en-US" dirty="0"/>
              <a:t>That is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or Presenter Names Go Here</a:t>
            </a:r>
          </a:p>
        </p:txBody>
      </p:sp>
    </p:spTree>
    <p:extLst>
      <p:ext uri="{BB962C8B-B14F-4D97-AF65-F5344CB8AC3E}">
        <p14:creationId xmlns:p14="http://schemas.microsoft.com/office/powerpoint/2010/main" val="201167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FE4E-5343-D654-12E7-11A9DAF3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First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D89B-EBE3-94BF-FAB8-DBF1C2B1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BM Plex Sans Light" panose="020B0403050203000203" pitchFamily="34" charset="0"/>
              </a:rPr>
              <a:t>Minimal Text that clarifies your point, but is not excessive</a:t>
            </a:r>
          </a:p>
          <a:p>
            <a:r>
              <a:rPr lang="en-US" dirty="0">
                <a:latin typeface="IBM Plex Sans Light" panose="020B0403050203000203" pitchFamily="34" charset="0"/>
              </a:rPr>
              <a:t>Use </a:t>
            </a:r>
            <a:r>
              <a:rPr lang="en-US" b="1" dirty="0">
                <a:latin typeface="IBM Plex Sans SemiBold" panose="020B0503050203000203" pitchFamily="34" charset="0"/>
              </a:rPr>
              <a:t>Bold</a:t>
            </a:r>
            <a:r>
              <a:rPr lang="en-US" dirty="0">
                <a:latin typeface="IBM Plex Sans Light" panose="020B0403050203000203" pitchFamily="34" charset="0"/>
              </a:rPr>
              <a:t> or </a:t>
            </a:r>
            <a:r>
              <a:rPr lang="en-US" b="1" i="1" dirty="0">
                <a:latin typeface="IBM Plex Sans SemiBold" panose="020B0503050203000203" pitchFamily="34" charset="0"/>
              </a:rPr>
              <a:t>Italics</a:t>
            </a:r>
            <a:r>
              <a:rPr lang="en-US" dirty="0">
                <a:latin typeface="IBM Plex Sans Light" panose="020B0403050203000203" pitchFamily="34" charset="0"/>
              </a:rPr>
              <a:t> sparingly for emphasis</a:t>
            </a:r>
          </a:p>
          <a:p>
            <a:r>
              <a:rPr lang="en-US" dirty="0">
                <a:latin typeface="IBM Plex Sans Light" panose="020B0403050203000203" pitchFamily="34" charset="0"/>
              </a:rPr>
              <a:t>Always consider the entire slide’s content for contrast and ease of reading for your viewers</a:t>
            </a:r>
          </a:p>
        </p:txBody>
      </p:sp>
    </p:spTree>
    <p:extLst>
      <p:ext uri="{BB962C8B-B14F-4D97-AF65-F5344CB8AC3E}">
        <p14:creationId xmlns:p14="http://schemas.microsoft.com/office/powerpoint/2010/main" val="120994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FE4E-5343-D654-12E7-11A9DAF3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of Single Triangle Slide +</a:t>
            </a:r>
            <a:br>
              <a:rPr lang="en-US" dirty="0"/>
            </a:br>
            <a:r>
              <a:rPr lang="en-US" dirty="0"/>
              <a:t>No MICHR Block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CF6D9-8040-9992-D515-27E499D6E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D89B-EBE3-94BF-FAB8-DBF1C2B19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IBM Plex Sans Light" panose="020B0403050203000203" pitchFamily="34" charset="0"/>
              </a:rPr>
              <a:t>Minimal Text that clarifies your point, but is not excessive</a:t>
            </a:r>
          </a:p>
          <a:p>
            <a:r>
              <a:rPr lang="en-US" dirty="0">
                <a:latin typeface="IBM Plex Sans Light" panose="020B0403050203000203" pitchFamily="34" charset="0"/>
              </a:rPr>
              <a:t>Use </a:t>
            </a:r>
            <a:r>
              <a:rPr lang="en-US" b="1" dirty="0">
                <a:latin typeface="IBM Plex Sans SemiBold" panose="020B0503050203000203" pitchFamily="34" charset="0"/>
              </a:rPr>
              <a:t>Bold</a:t>
            </a:r>
            <a:r>
              <a:rPr lang="en-US" dirty="0">
                <a:latin typeface="IBM Plex Sans Light" panose="020B0403050203000203" pitchFamily="34" charset="0"/>
              </a:rPr>
              <a:t> or </a:t>
            </a:r>
            <a:r>
              <a:rPr lang="en-US" b="1" i="1" dirty="0">
                <a:latin typeface="IBM Plex Sans SemiBold" panose="020B0503050203000203" pitchFamily="34" charset="0"/>
              </a:rPr>
              <a:t>Italics</a:t>
            </a:r>
            <a:r>
              <a:rPr lang="en-US" dirty="0">
                <a:latin typeface="IBM Plex Sans Light" panose="020B0403050203000203" pitchFamily="34" charset="0"/>
              </a:rPr>
              <a:t> sparingly for emphasis</a:t>
            </a:r>
          </a:p>
          <a:p>
            <a:r>
              <a:rPr lang="en-US" dirty="0">
                <a:latin typeface="IBM Plex Sans Light" panose="020B0403050203000203" pitchFamily="34" charset="0"/>
              </a:rPr>
              <a:t>Always consider the entire slide’s content for contrast and ease of reading for your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557DC-AB18-8F5C-9CDD-E7E2F1D1A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91554-59AA-60E2-CB58-D4A49FA022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FE4E-5343-D654-12E7-11A9DAF3F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039" y="758002"/>
            <a:ext cx="9144000" cy="800964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EDFE2-3269-06DE-3BC9-DCA02BF70E60}"/>
              </a:ext>
            </a:extLst>
          </p:cNvPr>
          <p:cNvSpPr txBox="1"/>
          <p:nvPr/>
        </p:nvSpPr>
        <p:spPr>
          <a:xfrm>
            <a:off x="5516169" y="3478699"/>
            <a:ext cx="4498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IBM Plex Sans" panose="020B0503050203000203" pitchFamily="34" charset="0"/>
              </a:rPr>
              <a:t>MICHIGAN INSTITUTE FOR CLINICAL </a:t>
            </a:r>
            <a:br>
              <a:rPr lang="en-US" b="1" dirty="0">
                <a:solidFill>
                  <a:schemeClr val="tx2"/>
                </a:solidFill>
                <a:latin typeface="IBM Plex Sans" panose="020B0503050203000203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IBM Plex Sans" panose="020B0503050203000203" pitchFamily="34" charset="0"/>
              </a:rPr>
              <a:t>AND HEALTH RESEARCH</a:t>
            </a:r>
          </a:p>
          <a:p>
            <a:endParaRPr lang="en-US" sz="1200" dirty="0">
              <a:solidFill>
                <a:schemeClr val="tx2"/>
              </a:solidFill>
              <a:latin typeface="IBM Plex Sans" panose="020B0503050203000203" pitchFamily="34" charset="0"/>
            </a:endParaRPr>
          </a:p>
          <a:p>
            <a:r>
              <a:rPr lang="en-US" sz="1200" dirty="0">
                <a:solidFill>
                  <a:schemeClr val="tx2"/>
                </a:solidFill>
                <a:latin typeface="IBM Plex Sans" panose="020B0503050203000203" pitchFamily="34" charset="0"/>
              </a:rPr>
              <a:t>2800 Plymouth Road Bldg. 400</a:t>
            </a:r>
          </a:p>
          <a:p>
            <a:r>
              <a:rPr lang="en-US" sz="1200" dirty="0">
                <a:solidFill>
                  <a:schemeClr val="tx2"/>
                </a:solidFill>
                <a:latin typeface="IBM Plex Sans" panose="020B0503050203000203" pitchFamily="34" charset="0"/>
              </a:rPr>
              <a:t>Ann Arbor, MI  48109-2800 (mailing address)</a:t>
            </a:r>
          </a:p>
          <a:p>
            <a:endParaRPr lang="en-US" sz="1200" dirty="0">
              <a:solidFill>
                <a:schemeClr val="tx2"/>
              </a:solidFill>
              <a:latin typeface="IBM Plex Sans" panose="020B0503050203000203" pitchFamily="34" charset="0"/>
            </a:endParaRPr>
          </a:p>
          <a:p>
            <a:r>
              <a:rPr lang="en-US" sz="1200" dirty="0">
                <a:solidFill>
                  <a:schemeClr val="tx2"/>
                </a:solidFill>
                <a:latin typeface="IBM Plex Sans" panose="020B0503050203000203" pitchFamily="34" charset="0"/>
              </a:rPr>
              <a:t>1600 Huron Parkway Bldg. 400</a:t>
            </a:r>
          </a:p>
          <a:p>
            <a:r>
              <a:rPr lang="en-US" sz="1200" dirty="0">
                <a:solidFill>
                  <a:schemeClr val="tx2"/>
                </a:solidFill>
                <a:latin typeface="IBM Plex Sans" panose="020B0503050203000203" pitchFamily="34" charset="0"/>
              </a:rPr>
              <a:t>Ann Arbor, MI  48105 (street address)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91096-6788-00AC-9D34-D61FD4398462}"/>
              </a:ext>
            </a:extLst>
          </p:cNvPr>
          <p:cNvSpPr txBox="1"/>
          <p:nvPr/>
        </p:nvSpPr>
        <p:spPr>
          <a:xfrm>
            <a:off x="1785313" y="2375045"/>
            <a:ext cx="3570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Email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b="0" i="1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um-michr@umich.edu</a:t>
            </a:r>
            <a:endParaRPr lang="en-US" sz="1400" b="0" i="1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br>
              <a:rPr lang="en-US" sz="1400" u="sng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sz="1400" b="1" dirty="0">
                <a:solidFill>
                  <a:schemeClr val="tx2"/>
                </a:solidFill>
              </a:rPr>
              <a:t>Website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michr.umich.edu</a:t>
            </a:r>
            <a:endParaRPr lang="en-US" sz="1400" i="1" dirty="0">
              <a:solidFill>
                <a:schemeClr val="tx2"/>
              </a:solidFill>
              <a:ea typeface="+mn-lt"/>
              <a:cs typeface="+mn-lt"/>
            </a:endParaRPr>
          </a:p>
          <a:p>
            <a:b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en-US" sz="1400" b="1" dirty="0">
                <a:solidFill>
                  <a:schemeClr val="tx2"/>
                </a:solidFill>
              </a:rPr>
              <a:t>X (twitter)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twitter.com/UM_MICHR</a:t>
            </a:r>
            <a:endParaRPr lang="en-US" sz="1400" i="1" dirty="0">
              <a:solidFill>
                <a:schemeClr val="tx2"/>
              </a:solidFill>
              <a:ea typeface="+mn-lt"/>
              <a:cs typeface="+mn-lt"/>
            </a:endParaRPr>
          </a:p>
          <a:p>
            <a:b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en-US" sz="1400" b="1" dirty="0">
                <a:solidFill>
                  <a:schemeClr val="tx2"/>
                </a:solidFill>
              </a:rPr>
              <a:t>LinkedIn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linkedin.com/company/michr</a:t>
            </a:r>
          </a:p>
          <a:p>
            <a:endParaRPr lang="en-US" sz="1400" dirty="0">
              <a:solidFill>
                <a:schemeClr val="tx2"/>
              </a:solidFill>
              <a:ea typeface="+mn-lt"/>
              <a:cs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Cureus </a:t>
            </a:r>
            <a:b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en-US" sz="1400" i="1" u="sng" dirty="0">
                <a:solidFill>
                  <a:schemeClr val="tx2"/>
                </a:solidFill>
                <a:ea typeface="+mn-lt"/>
                <a:cs typeface="+mn-lt"/>
              </a:rPr>
              <a:t>cureus.com/channels/michr</a:t>
            </a:r>
            <a:endParaRPr lang="en-US" sz="1400" u="sng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CF684-B050-B3DC-4D39-C163533E0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095" y="3069594"/>
            <a:ext cx="301752" cy="301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1F759-4567-C5D2-FEFD-FC56867E9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095" y="2429743"/>
            <a:ext cx="301752" cy="301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7F83E-BAB4-EB11-81CA-E9C82247D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095" y="3707412"/>
            <a:ext cx="301752" cy="301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1D0F8-7F4F-A351-A512-3B27BB11D8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8095" y="4355862"/>
            <a:ext cx="301752" cy="3017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C3AE40-3FF8-8D8E-1E4C-E6203D2E7A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095" y="4997282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FE4E-5343-D654-12E7-11A9DAF3F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80" y="1735409"/>
            <a:ext cx="9144000" cy="6037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Questions?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Feel free to contact Sara or Liz</a:t>
            </a:r>
            <a:br>
              <a:rPr lang="en-US" dirty="0"/>
            </a:br>
            <a:r>
              <a:rPr lang="en-US" dirty="0"/>
              <a:t>to help customize (Sara) or proof (Liz) your slide deck before presenting.  Thanks!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3523E-0894-BB63-1F09-636F7F162C55}"/>
              </a:ext>
            </a:extLst>
          </p:cNvPr>
          <p:cNvSpPr/>
          <p:nvPr/>
        </p:nvSpPr>
        <p:spPr>
          <a:xfrm>
            <a:off x="0" y="14287"/>
            <a:ext cx="12192000" cy="7000875"/>
          </a:xfrm>
          <a:prstGeom prst="rect">
            <a:avLst/>
          </a:prstGeom>
          <a:noFill/>
          <a:ln w="1206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877AA2-12D6-11EF-70A4-39A996AB0BB2}"/>
              </a:ext>
            </a:extLst>
          </p:cNvPr>
          <p:cNvSpPr txBox="1">
            <a:spLocks/>
          </p:cNvSpPr>
          <p:nvPr/>
        </p:nvSpPr>
        <p:spPr>
          <a:xfrm>
            <a:off x="867580" y="4060303"/>
            <a:ext cx="9144000" cy="2261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B0F0"/>
                </a:solidFill>
              </a:rPr>
              <a:t>A Note on Fonts:</a:t>
            </a:r>
          </a:p>
          <a:p>
            <a:r>
              <a:rPr lang="en-US" sz="2000" b="0" dirty="0"/>
              <a:t>This template was designed for IBM Plex Sans, available here:</a:t>
            </a:r>
          </a:p>
          <a:p>
            <a:endParaRPr lang="en-US" sz="2000" b="0" dirty="0"/>
          </a:p>
          <a:p>
            <a:r>
              <a:rPr lang="en-US" sz="2000" dirty="0"/>
              <a:t>Google:</a:t>
            </a:r>
          </a:p>
          <a:p>
            <a:r>
              <a:rPr lang="en-US" sz="2000" b="0" i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https://fonts.google.com/specimen/IBM+Plex+Sans</a:t>
            </a:r>
            <a:endParaRPr lang="en-US" sz="2000" b="0" i="1" dirty="0">
              <a:solidFill>
                <a:srgbClr val="00B0F0"/>
              </a:solidFill>
            </a:endParaRP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C1B49-E297-E90D-613A-76475CA373B5}"/>
              </a:ext>
            </a:extLst>
          </p:cNvPr>
          <p:cNvSpPr/>
          <p:nvPr/>
        </p:nvSpPr>
        <p:spPr>
          <a:xfrm>
            <a:off x="0" y="0"/>
            <a:ext cx="314325" cy="696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latin typeface="IBM Plex Sans" panose="020B0503050203000203" pitchFamily="34" charset="0"/>
              </a:rPr>
              <a:t>SLIDE ONLY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168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 COLORS MICHR">
      <a:dk1>
        <a:srgbClr val="18335F"/>
      </a:dk1>
      <a:lt1>
        <a:srgbClr val="FFFFFF"/>
      </a:lt1>
      <a:dk2>
        <a:srgbClr val="0B254A"/>
      </a:dk2>
      <a:lt2>
        <a:srgbClr val="EAE5EB"/>
      </a:lt2>
      <a:accent1>
        <a:srgbClr val="00B2A9"/>
      </a:accent1>
      <a:accent2>
        <a:srgbClr val="FFC800"/>
      </a:accent2>
      <a:accent3>
        <a:srgbClr val="D86028"/>
      </a:accent3>
      <a:accent4>
        <a:srgbClr val="9A3324"/>
      </a:accent4>
      <a:accent5>
        <a:srgbClr val="1CAEDF"/>
      </a:accent5>
      <a:accent6>
        <a:srgbClr val="174992"/>
      </a:accent6>
      <a:hlink>
        <a:srgbClr val="1764BA"/>
      </a:hlink>
      <a:folHlink>
        <a:srgbClr val="5751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16144</TotalTime>
  <Words>252</Words>
  <Application>Microsoft Macintosh PowerPoint</Application>
  <PresentationFormat>Widescreen</PresentationFormat>
  <Paragraphs>31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IBM Plex Sans</vt:lpstr>
      <vt:lpstr>IBM Plex Sans Light</vt:lpstr>
      <vt:lpstr>IBM Plex Sans SemiBold</vt:lpstr>
      <vt:lpstr>Office Theme</vt:lpstr>
      <vt:lpstr>Sample Title/Cover Slide That is Two Lines</vt:lpstr>
      <vt:lpstr>Sample of First Slide</vt:lpstr>
      <vt:lpstr>Sample of Single Triangle Slide + No MICHR Block Logo</vt:lpstr>
      <vt:lpstr>Contact Us</vt:lpstr>
      <vt:lpstr>Questions?  Feel free to contact Sara or Liz to help customize (Sara) or proof (Liz) your slide deck before presenting.  Thanks!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Priest, Rebecca</dc:creator>
  <cp:lastModifiedBy>Fisher, Liz</cp:lastModifiedBy>
  <cp:revision>158</cp:revision>
  <dcterms:created xsi:type="dcterms:W3CDTF">2019-11-12T03:08:37Z</dcterms:created>
  <dcterms:modified xsi:type="dcterms:W3CDTF">2024-09-12T16:37:20Z</dcterms:modified>
</cp:coreProperties>
</file>