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7" r:id="rId3"/>
    <p:sldId id="334" r:id="rId4"/>
    <p:sldId id="339" r:id="rId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9"/>
    <a:srgbClr val="00274C"/>
    <a:srgbClr val="152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668EB46-D339-BAAE-9F27-3ED1E6EC5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67359" y="6280370"/>
            <a:ext cx="3930705" cy="4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2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AF195E6-9998-9B75-E16A-EA68FF460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67359" y="6280370"/>
            <a:ext cx="3930705" cy="4974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FBA7E5A-230D-0CA9-06C5-1799C6ED9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394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EC038FE-7723-80CF-55D3-E7D00CD0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7AC7CF-CCC5-451E-FE08-D40CD071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2F369F-28B6-E003-B55B-58B22B76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6C5BFADD-69A7-7E69-DCE7-1707EE3F6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162" b="-16122"/>
          <a:stretch/>
        </p:blipFill>
        <p:spPr>
          <a:xfrm>
            <a:off x="10337290" y="6280370"/>
            <a:ext cx="1644503" cy="5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1CA5CC5-8784-1989-5549-18CD53DF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9DFE1D-5566-35BD-3FDD-BBDB3D03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271AEF-C2CE-A4D0-1F30-889B5F3F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EFBC4F4B-9F2B-EF9A-240A-0732549F6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162" b="-16122"/>
          <a:stretch/>
        </p:blipFill>
        <p:spPr>
          <a:xfrm>
            <a:off x="10337290" y="6280370"/>
            <a:ext cx="1644503" cy="5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EACC6E-7FF0-548C-903E-B7270C7B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B0891B-A9B9-2B38-688D-A3B22268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B19D97-BD49-3687-37EC-B0E9DCCD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6D62BC2-2F0C-721E-D607-C0BAC1887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162" b="-16122"/>
          <a:stretch/>
        </p:blipFill>
        <p:spPr>
          <a:xfrm>
            <a:off x="10337290" y="6280370"/>
            <a:ext cx="1644503" cy="5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6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DF1C1E-688A-AEAB-964D-904772B2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37B1B8-5612-B327-EB9C-167674F1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625FDE-1A28-CB3C-2992-C6E3D7E2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FBD8F4B-C29A-6A89-4696-3A813841D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162" b="-16122"/>
          <a:stretch/>
        </p:blipFill>
        <p:spPr>
          <a:xfrm>
            <a:off x="10337290" y="6280370"/>
            <a:ext cx="1644503" cy="5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2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2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668EB46-D339-BAAE-9F27-3ED1E6EC5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67359" y="6280370"/>
            <a:ext cx="3930705" cy="4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3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2721EE-421F-8E4A-09DC-4EF3026E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79C814-DE93-FB67-1BE2-75BD9893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437DED-AA58-7671-5CF8-13DE70D5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7FB8C0A-3D59-94C4-F9C0-E4AF53645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162" b="-16122"/>
          <a:stretch/>
        </p:blipFill>
        <p:spPr>
          <a:xfrm>
            <a:off x="10337290" y="6280370"/>
            <a:ext cx="1644503" cy="5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D01895-59EF-C8A1-C46C-2745E889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6E422B-68D6-878B-8D8E-6FDEF11B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86F599-FDCD-7400-7DC7-B6002B3C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AB70896-529D-4633-906C-84616095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162" b="-16122"/>
          <a:stretch/>
        </p:blipFill>
        <p:spPr>
          <a:xfrm>
            <a:off x="10337290" y="6280370"/>
            <a:ext cx="1644503" cy="5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2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83BB1C-7B05-CB2C-E368-773C1660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DA07ED-1D08-C711-5F0F-472F79FF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5871311-9FA6-BA76-864C-0DEDC3C2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742797ED-0FD5-05EE-218B-12E98B05D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162" b="-16122"/>
          <a:stretch/>
        </p:blipFill>
        <p:spPr>
          <a:xfrm>
            <a:off x="10337290" y="6280370"/>
            <a:ext cx="1644503" cy="5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3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BD7B0CB-D66D-8D96-D686-C2A1B799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25FEF0-E38C-7621-F057-20550589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417F63-7B03-43B0-0260-2B1584D8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2C020370-B283-3D88-0C88-C9F494FAE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162" b="-16122"/>
          <a:stretch/>
        </p:blipFill>
        <p:spPr>
          <a:xfrm>
            <a:off x="10337290" y="6280370"/>
            <a:ext cx="1644503" cy="5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6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94BFE1-EC53-CDDE-284C-1A31252C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9FE8A0-2CB1-8A1A-E00A-5406CAB9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86CEDD-2F39-1101-55AE-0A7C989D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7C115-FA76-838A-3042-60F0A5C952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162" b="-16122"/>
          <a:stretch/>
        </p:blipFill>
        <p:spPr>
          <a:xfrm>
            <a:off x="10337290" y="6280370"/>
            <a:ext cx="1644503" cy="5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BED997-E1B8-E523-9F14-86652375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F87DBD-3934-8743-A3A2-74D72A76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23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A391ED-0753-BFFB-C914-B005CF02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8023" y="6356350"/>
            <a:ext cx="564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1B983F1-F1B4-6F6D-7E8D-757F73DF8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162" b="-16122"/>
          <a:stretch/>
        </p:blipFill>
        <p:spPr>
          <a:xfrm>
            <a:off x="10337290" y="6280370"/>
            <a:ext cx="1644503" cy="5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2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002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AF195E6-9998-9B75-E16A-EA68FF460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67359" y="6280370"/>
            <a:ext cx="3930705" cy="4974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FBA7E5A-230D-0CA9-06C5-1799C6ED9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98951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lor_horiz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12192000" cy="673100"/>
          </a:xfrm>
          <a:prstGeom prst="rect">
            <a:avLst/>
          </a:prstGeom>
          <a:solidFill>
            <a:srgbClr val="00274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88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6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hyperlink" Target="https://michr.umich.edu/" TargetMode="External"/><Relationship Id="rId7" Type="http://schemas.openxmlformats.org/officeDocument/2006/relationships/image" Target="../media/image5.emf"/><Relationship Id="rId2" Type="http://schemas.openxmlformats.org/officeDocument/2006/relationships/hyperlink" Target="mailto:um-michr@umich.edu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emf"/><Relationship Id="rId5" Type="http://schemas.openxmlformats.org/officeDocument/2006/relationships/hyperlink" Target="https://www.linkedin.com/company/michr" TargetMode="External"/><Relationship Id="rId10" Type="http://schemas.openxmlformats.org/officeDocument/2006/relationships/image" Target="../media/image8.emf"/><Relationship Id="rId4" Type="http://schemas.openxmlformats.org/officeDocument/2006/relationships/hyperlink" Target="https://twitter.com/UM_MICHR" TargetMode="Externa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4D4055-821A-A0E2-8222-91512B715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BA2B4C-F23E-3BED-463C-28BE51DD3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B1F39B-D1EA-8215-01AE-2D3B84E9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C0AD8C-8251-CCCD-2A10-40FE552D9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5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AF30F8A-2456-1DB6-0DD9-77948E581255}"/>
              </a:ext>
            </a:extLst>
          </p:cNvPr>
          <p:cNvSpPr txBox="1"/>
          <p:nvPr/>
        </p:nvSpPr>
        <p:spPr>
          <a:xfrm>
            <a:off x="5516169" y="3478699"/>
            <a:ext cx="4498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549"/>
                </a:solidFill>
                <a:latin typeface="IBM Plex Sans" panose="020B0503050203000203" pitchFamily="34" charset="0"/>
              </a:rPr>
              <a:t>MICHIGAN INSTITUTE FOR CLINICAL </a:t>
            </a:r>
            <a:br>
              <a:rPr lang="en-US" b="1" dirty="0">
                <a:solidFill>
                  <a:srgbClr val="002549"/>
                </a:solidFill>
                <a:latin typeface="IBM Plex Sans" panose="020B0503050203000203" pitchFamily="34" charset="0"/>
              </a:rPr>
            </a:br>
            <a:r>
              <a:rPr lang="en-US" b="1" dirty="0">
                <a:solidFill>
                  <a:srgbClr val="002549"/>
                </a:solidFill>
                <a:latin typeface="IBM Plex Sans" panose="020B0503050203000203" pitchFamily="34" charset="0"/>
              </a:rPr>
              <a:t>AND HEALTH RESEARCH</a:t>
            </a:r>
          </a:p>
          <a:p>
            <a:endParaRPr lang="en-US" sz="1200" dirty="0">
              <a:solidFill>
                <a:srgbClr val="002549"/>
              </a:solidFill>
              <a:latin typeface="IBM Plex Sans" panose="020B0503050203000203" pitchFamily="34" charset="0"/>
            </a:endParaRPr>
          </a:p>
          <a:p>
            <a:r>
              <a:rPr lang="en-US" sz="1200" dirty="0">
                <a:solidFill>
                  <a:srgbClr val="002549"/>
                </a:solidFill>
                <a:latin typeface="IBM Plex Sans" panose="020B0503050203000203" pitchFamily="34" charset="0"/>
              </a:rPr>
              <a:t>2800 Plymouth Road Bldg. 400</a:t>
            </a:r>
          </a:p>
          <a:p>
            <a:r>
              <a:rPr lang="en-US" sz="1200" dirty="0">
                <a:solidFill>
                  <a:srgbClr val="002549"/>
                </a:solidFill>
                <a:latin typeface="IBM Plex Sans" panose="020B0503050203000203" pitchFamily="34" charset="0"/>
              </a:rPr>
              <a:t>Ann Arbor, MI  48109-2800 (mailing address)</a:t>
            </a:r>
          </a:p>
          <a:p>
            <a:endParaRPr lang="en-US" sz="1200" dirty="0">
              <a:solidFill>
                <a:srgbClr val="002549"/>
              </a:solidFill>
              <a:latin typeface="IBM Plex Sans" panose="020B0503050203000203" pitchFamily="34" charset="0"/>
            </a:endParaRPr>
          </a:p>
          <a:p>
            <a:r>
              <a:rPr lang="en-US" sz="1200" dirty="0">
                <a:solidFill>
                  <a:srgbClr val="002549"/>
                </a:solidFill>
                <a:latin typeface="IBM Plex Sans" panose="020B0503050203000203" pitchFamily="34" charset="0"/>
              </a:rPr>
              <a:t>1600 Huron Parkway Bldg. 400</a:t>
            </a:r>
          </a:p>
          <a:p>
            <a:r>
              <a:rPr lang="en-US" sz="1200" dirty="0">
                <a:solidFill>
                  <a:srgbClr val="002549"/>
                </a:solidFill>
                <a:latin typeface="IBM Plex Sans" panose="020B0503050203000203" pitchFamily="34" charset="0"/>
              </a:rPr>
              <a:t>Ann Arbor, MI  48105 (street address)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E0F0BF-182F-72FA-346C-89FBEB1B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6E1199-F627-57FA-C297-2AE729A9573F}"/>
              </a:ext>
            </a:extLst>
          </p:cNvPr>
          <p:cNvSpPr txBox="1"/>
          <p:nvPr/>
        </p:nvSpPr>
        <p:spPr>
          <a:xfrm>
            <a:off x="1785313" y="2375045"/>
            <a:ext cx="35704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549"/>
                </a:solidFill>
                <a:latin typeface="IBM Plex Sans" panose="020B0503050203000203" pitchFamily="34" charset="0"/>
              </a:rPr>
              <a:t>Email</a:t>
            </a:r>
            <a:br>
              <a:rPr lang="en-US" sz="1400" dirty="0">
                <a:solidFill>
                  <a:srgbClr val="002549"/>
                </a:solidFill>
                <a:latin typeface="IBM Plex Sans" panose="020B0503050203000203" pitchFamily="34" charset="0"/>
              </a:rPr>
            </a:br>
            <a:r>
              <a:rPr lang="en-US" sz="1400" b="0" i="1" strike="noStrike" dirty="0">
                <a:solidFill>
                  <a:srgbClr val="002549"/>
                </a:solidFill>
                <a:effectLst/>
                <a:latin typeface="IBM Plex Sans" panose="020B050305020300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um-michr@umich.edu</a:t>
            </a:r>
            <a:endParaRPr lang="en-US" sz="1400" b="0" i="1" strike="noStrike" dirty="0">
              <a:solidFill>
                <a:srgbClr val="002549"/>
              </a:solidFill>
              <a:effectLst/>
              <a:latin typeface="IBM Plex Sans" panose="020B0503050203000203" pitchFamily="34" charset="0"/>
            </a:endParaRPr>
          </a:p>
          <a:p>
            <a:br>
              <a:rPr lang="en-US" sz="1400" u="sng" dirty="0">
                <a:solidFill>
                  <a:srgbClr val="002549"/>
                </a:solidFill>
                <a:latin typeface="IBM Plex Sans" panose="020B0503050203000203" pitchFamily="34" charset="0"/>
              </a:rPr>
            </a:br>
            <a:r>
              <a:rPr lang="en-US" sz="1400" b="1" dirty="0">
                <a:solidFill>
                  <a:srgbClr val="002549"/>
                </a:solidFill>
                <a:latin typeface="IBM Plex Sans" panose="020B0503050203000203" pitchFamily="34" charset="0"/>
              </a:rPr>
              <a:t>Website</a:t>
            </a:r>
            <a:br>
              <a:rPr lang="en-US" sz="1400" dirty="0">
                <a:solidFill>
                  <a:srgbClr val="002549"/>
                </a:solidFill>
                <a:latin typeface="IBM Plex Sans" panose="020B0503050203000203" pitchFamily="34" charset="0"/>
              </a:rPr>
            </a:br>
            <a:r>
              <a:rPr lang="en-US" sz="1400" i="1" dirty="0">
                <a:solidFill>
                  <a:srgbClr val="002549"/>
                </a:solidFill>
                <a:latin typeface="IBM Plex Sans" panose="020B0503050203000203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michr.umich.edu</a:t>
            </a:r>
            <a:endParaRPr lang="en-US" sz="1400" i="1" dirty="0">
              <a:solidFill>
                <a:srgbClr val="002549"/>
              </a:solidFill>
              <a:latin typeface="IBM Plex Sans" panose="020B0503050203000203" pitchFamily="34" charset="0"/>
              <a:ea typeface="+mn-lt"/>
              <a:cs typeface="+mn-lt"/>
            </a:endParaRPr>
          </a:p>
          <a:p>
            <a:br>
              <a:rPr lang="en-US" sz="1400" dirty="0">
                <a:solidFill>
                  <a:srgbClr val="002549"/>
                </a:solidFill>
                <a:latin typeface="IBM Plex Sans" panose="020B0503050203000203" pitchFamily="34" charset="0"/>
                <a:ea typeface="+mn-lt"/>
                <a:cs typeface="+mn-lt"/>
              </a:rPr>
            </a:br>
            <a:r>
              <a:rPr lang="en-US" sz="1400" b="1" dirty="0">
                <a:solidFill>
                  <a:srgbClr val="002549"/>
                </a:solidFill>
                <a:latin typeface="IBM Plex Sans" panose="020B0503050203000203" pitchFamily="34" charset="0"/>
              </a:rPr>
              <a:t>X (twitter)</a:t>
            </a:r>
            <a:br>
              <a:rPr lang="en-US" sz="1400" dirty="0">
                <a:solidFill>
                  <a:srgbClr val="002549"/>
                </a:solidFill>
                <a:latin typeface="IBM Plex Sans" panose="020B0503050203000203" pitchFamily="34" charset="0"/>
              </a:rPr>
            </a:br>
            <a:r>
              <a:rPr lang="en-US" sz="1400" i="1" dirty="0">
                <a:solidFill>
                  <a:srgbClr val="002549"/>
                </a:solidFill>
                <a:latin typeface="IBM Plex Sans" panose="020B0503050203000203" pitchFamily="34" charset="0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twitter.com/UM_MICHR</a:t>
            </a:r>
            <a:endParaRPr lang="en-US" sz="1400" i="1" dirty="0">
              <a:solidFill>
                <a:srgbClr val="002549"/>
              </a:solidFill>
              <a:latin typeface="IBM Plex Sans" panose="020B0503050203000203" pitchFamily="34" charset="0"/>
              <a:ea typeface="+mn-lt"/>
              <a:cs typeface="+mn-lt"/>
            </a:endParaRPr>
          </a:p>
          <a:p>
            <a:br>
              <a:rPr lang="en-US" sz="1400" dirty="0">
                <a:solidFill>
                  <a:srgbClr val="002549"/>
                </a:solidFill>
                <a:latin typeface="IBM Plex Sans" panose="020B0503050203000203" pitchFamily="34" charset="0"/>
                <a:ea typeface="+mn-lt"/>
                <a:cs typeface="+mn-lt"/>
              </a:rPr>
            </a:br>
            <a:r>
              <a:rPr lang="en-US" sz="1400" b="1" dirty="0">
                <a:solidFill>
                  <a:srgbClr val="002549"/>
                </a:solidFill>
                <a:latin typeface="IBM Plex Sans" panose="020B0503050203000203" pitchFamily="34" charset="0"/>
              </a:rPr>
              <a:t>LinkedIn</a:t>
            </a:r>
            <a:br>
              <a:rPr lang="en-US" sz="1400" dirty="0">
                <a:solidFill>
                  <a:srgbClr val="002549"/>
                </a:solidFill>
                <a:latin typeface="IBM Plex Sans" panose="020B0503050203000203" pitchFamily="34" charset="0"/>
              </a:rPr>
            </a:br>
            <a:r>
              <a:rPr lang="en-US" sz="1400" i="1" dirty="0">
                <a:solidFill>
                  <a:srgbClr val="002549"/>
                </a:solidFill>
                <a:latin typeface="IBM Plex Sans" panose="020B0503050203000203" pitchFamily="34" charset="0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linkedin.com/company/michr</a:t>
            </a:r>
          </a:p>
          <a:p>
            <a:endParaRPr lang="en-US" sz="1400" dirty="0">
              <a:solidFill>
                <a:srgbClr val="002549"/>
              </a:solidFill>
              <a:latin typeface="IBM Plex Sans" panose="020B0503050203000203" pitchFamily="34" charset="0"/>
              <a:ea typeface="+mn-lt"/>
              <a:cs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b="1" dirty="0" err="1">
                <a:solidFill>
                  <a:srgbClr val="002549"/>
                </a:solidFill>
                <a:latin typeface="IBM Plex Sans" panose="020B0503050203000203" pitchFamily="34" charset="0"/>
                <a:ea typeface="+mn-lt"/>
                <a:cs typeface="+mn-lt"/>
              </a:rPr>
              <a:t>Cureus</a:t>
            </a:r>
            <a:r>
              <a:rPr lang="en-US" sz="1400" b="1" dirty="0">
                <a:solidFill>
                  <a:srgbClr val="002549"/>
                </a:solidFill>
                <a:latin typeface="IBM Plex Sans" panose="020B0503050203000203" pitchFamily="34" charset="0"/>
                <a:ea typeface="+mn-lt"/>
                <a:cs typeface="+mn-lt"/>
              </a:rPr>
              <a:t> </a:t>
            </a:r>
            <a:br>
              <a:rPr lang="en-US" sz="1400" dirty="0">
                <a:solidFill>
                  <a:srgbClr val="002549"/>
                </a:solidFill>
                <a:latin typeface="IBM Plex Sans" panose="020B0503050203000203" pitchFamily="34" charset="0"/>
                <a:ea typeface="+mn-lt"/>
                <a:cs typeface="+mn-lt"/>
              </a:rPr>
            </a:br>
            <a:r>
              <a:rPr lang="en-US" sz="1400" i="1" u="sng" dirty="0">
                <a:solidFill>
                  <a:srgbClr val="002549"/>
                </a:solidFill>
                <a:latin typeface="IBM Plex Sans" panose="020B0503050203000203" pitchFamily="34" charset="0"/>
                <a:ea typeface="+mn-lt"/>
                <a:cs typeface="+mn-lt"/>
              </a:rPr>
              <a:t>cureus.com/channels/michr</a:t>
            </a:r>
            <a:endParaRPr lang="en-US" sz="1400" u="sng" dirty="0">
              <a:solidFill>
                <a:srgbClr val="002549"/>
              </a:solidFill>
              <a:latin typeface="IBM Plex Sans" panose="020B050305020300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61244B-BA80-A672-3BD6-F8B048B87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121" y="2440639"/>
            <a:ext cx="301752" cy="301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174CA1-93D6-FAE2-242D-6D950576A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121" y="3078795"/>
            <a:ext cx="301752" cy="301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57B216-AE30-71FE-C2B0-3616592914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9121" y="4997282"/>
            <a:ext cx="301752" cy="3017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858891-29BC-3FCD-83A1-1F685FD1F9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9121" y="4355011"/>
            <a:ext cx="301752" cy="3017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1C32E6-ABCC-29B6-FADB-6E98004A8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9121" y="3712740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815BA53-1B0B-64A9-E824-520EE70D1417}"/>
              </a:ext>
            </a:extLst>
          </p:cNvPr>
          <p:cNvSpPr txBox="1">
            <a:spLocks/>
          </p:cNvSpPr>
          <p:nvPr/>
        </p:nvSpPr>
        <p:spPr>
          <a:xfrm>
            <a:off x="1196193" y="935309"/>
            <a:ext cx="9144000" cy="603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74C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Contact Us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ACFC6-A3A3-57D1-CD41-6D817553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728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15617</TotalTime>
  <Words>91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IBM Plex Sans</vt:lpstr>
      <vt:lpstr>Office Theme</vt:lpstr>
      <vt:lpstr>PowerPoint Presentation</vt:lpstr>
      <vt:lpstr>PowerPoint Presentation</vt:lpstr>
      <vt:lpstr>Contact Us</vt:lpstr>
      <vt:lpstr>Thank You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Priest, Rebecca</dc:creator>
  <cp:lastModifiedBy>Fisher, Liz</cp:lastModifiedBy>
  <cp:revision>148</cp:revision>
  <dcterms:created xsi:type="dcterms:W3CDTF">2019-11-12T03:08:37Z</dcterms:created>
  <dcterms:modified xsi:type="dcterms:W3CDTF">2024-09-12T16:39:10Z</dcterms:modified>
</cp:coreProperties>
</file>