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72" r:id="rId2"/>
    <p:sldId id="273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71" r:id="rId11"/>
    <p:sldId id="269" r:id="rId12"/>
    <p:sldId id="270" r:id="rId13"/>
  </p:sldIdLst>
  <p:sldSz cx="38404800" cy="28803600"/>
  <p:notesSz cx="6858000" cy="9144000"/>
  <p:defaultTextStyle>
    <a:defPPr>
      <a:defRPr lang="en-US"/>
    </a:defPPr>
    <a:lvl1pPr marL="0" algn="l" defTabSz="4571738" rtl="0" eaLnBrk="1" latinLnBrk="0" hangingPunct="1">
      <a:defRPr sz="9030" kern="1200">
        <a:solidFill>
          <a:schemeClr val="tx1"/>
        </a:solidFill>
        <a:latin typeface="+mn-lt"/>
        <a:ea typeface="+mn-ea"/>
        <a:cs typeface="+mn-cs"/>
      </a:defRPr>
    </a:lvl1pPr>
    <a:lvl2pPr marL="2285869" algn="l" defTabSz="4571738" rtl="0" eaLnBrk="1" latinLnBrk="0" hangingPunct="1">
      <a:defRPr sz="9030" kern="1200">
        <a:solidFill>
          <a:schemeClr val="tx1"/>
        </a:solidFill>
        <a:latin typeface="+mn-lt"/>
        <a:ea typeface="+mn-ea"/>
        <a:cs typeface="+mn-cs"/>
      </a:defRPr>
    </a:lvl2pPr>
    <a:lvl3pPr marL="4571738" algn="l" defTabSz="4571738" rtl="0" eaLnBrk="1" latinLnBrk="0" hangingPunct="1">
      <a:defRPr sz="9030" kern="1200">
        <a:solidFill>
          <a:schemeClr val="tx1"/>
        </a:solidFill>
        <a:latin typeface="+mn-lt"/>
        <a:ea typeface="+mn-ea"/>
        <a:cs typeface="+mn-cs"/>
      </a:defRPr>
    </a:lvl3pPr>
    <a:lvl4pPr marL="6857606" algn="l" defTabSz="4571738" rtl="0" eaLnBrk="1" latinLnBrk="0" hangingPunct="1">
      <a:defRPr sz="9030" kern="1200">
        <a:solidFill>
          <a:schemeClr val="tx1"/>
        </a:solidFill>
        <a:latin typeface="+mn-lt"/>
        <a:ea typeface="+mn-ea"/>
        <a:cs typeface="+mn-cs"/>
      </a:defRPr>
    </a:lvl4pPr>
    <a:lvl5pPr marL="9143475" algn="l" defTabSz="4571738" rtl="0" eaLnBrk="1" latinLnBrk="0" hangingPunct="1">
      <a:defRPr sz="9030" kern="1200">
        <a:solidFill>
          <a:schemeClr val="tx1"/>
        </a:solidFill>
        <a:latin typeface="+mn-lt"/>
        <a:ea typeface="+mn-ea"/>
        <a:cs typeface="+mn-cs"/>
      </a:defRPr>
    </a:lvl5pPr>
    <a:lvl6pPr marL="11429344" algn="l" defTabSz="4571738" rtl="0" eaLnBrk="1" latinLnBrk="0" hangingPunct="1">
      <a:defRPr sz="9030" kern="1200">
        <a:solidFill>
          <a:schemeClr val="tx1"/>
        </a:solidFill>
        <a:latin typeface="+mn-lt"/>
        <a:ea typeface="+mn-ea"/>
        <a:cs typeface="+mn-cs"/>
      </a:defRPr>
    </a:lvl6pPr>
    <a:lvl7pPr marL="13715213" algn="l" defTabSz="4571738" rtl="0" eaLnBrk="1" latinLnBrk="0" hangingPunct="1">
      <a:defRPr sz="9030" kern="1200">
        <a:solidFill>
          <a:schemeClr val="tx1"/>
        </a:solidFill>
        <a:latin typeface="+mn-lt"/>
        <a:ea typeface="+mn-ea"/>
        <a:cs typeface="+mn-cs"/>
      </a:defRPr>
    </a:lvl7pPr>
    <a:lvl8pPr marL="16001083" algn="l" defTabSz="4571738" rtl="0" eaLnBrk="1" latinLnBrk="0" hangingPunct="1">
      <a:defRPr sz="9030" kern="1200">
        <a:solidFill>
          <a:schemeClr val="tx1"/>
        </a:solidFill>
        <a:latin typeface="+mn-lt"/>
        <a:ea typeface="+mn-ea"/>
        <a:cs typeface="+mn-cs"/>
      </a:defRPr>
    </a:lvl8pPr>
    <a:lvl9pPr marL="18286950" algn="l" defTabSz="4571738" rtl="0" eaLnBrk="1" latinLnBrk="0" hangingPunct="1">
      <a:defRPr sz="90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2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F60"/>
    <a:srgbClr val="F3C530"/>
    <a:srgbClr val="0080C7"/>
    <a:srgbClr val="EF7403"/>
    <a:srgbClr val="AB2C0C"/>
    <a:srgbClr val="0086A8"/>
    <a:srgbClr val="7030A0"/>
    <a:srgbClr val="EB6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7" autoAdjust="0"/>
    <p:restoredTop sz="94694" autoAdjust="0"/>
  </p:normalViewPr>
  <p:slideViewPr>
    <p:cSldViewPr>
      <p:cViewPr>
        <p:scale>
          <a:sx n="10" d="100"/>
          <a:sy n="10" d="100"/>
        </p:scale>
        <p:origin x="2648" y="1904"/>
      </p:cViewPr>
      <p:guideLst>
        <p:guide orient="horz" pos="9072"/>
        <p:guide pos="12096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B625B-38C8-4009-8750-46B8B40D6DF5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889DE-6ABB-4C5C-AC51-7564CD21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6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9632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1pPr>
    <a:lvl2pPr marL="434816" algn="l" defTabSz="869632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869632" algn="l" defTabSz="869632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3pPr>
    <a:lvl4pPr marL="1304447" algn="l" defTabSz="869632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4pPr>
    <a:lvl5pPr marL="1739263" algn="l" defTabSz="869632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5pPr>
    <a:lvl6pPr marL="2174077" algn="l" defTabSz="869632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6pPr>
    <a:lvl7pPr marL="2608894" algn="l" defTabSz="869632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7pPr>
    <a:lvl8pPr marL="3043708" algn="l" defTabSz="869632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8pPr>
    <a:lvl9pPr marL="3478524" algn="l" defTabSz="869632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889DE-6ABB-4C5C-AC51-7564CD2189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07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889DE-6ABB-4C5C-AC51-7564CD2189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37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889DE-6ABB-4C5C-AC51-7564CD2189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92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889DE-6ABB-4C5C-AC51-7564CD2189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7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889DE-6ABB-4C5C-AC51-7564CD2189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5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889DE-6ABB-4C5C-AC51-7564CD2189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9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889DE-6ABB-4C5C-AC51-7564CD2189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0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889DE-6ABB-4C5C-AC51-7564CD2189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75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889DE-6ABB-4C5C-AC51-7564CD2189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9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889DE-6ABB-4C5C-AC51-7564CD2189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67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889DE-6ABB-4C5C-AC51-7564CD2189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46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889DE-6ABB-4C5C-AC51-7564CD2189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5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MI Poster Multi-Column Orange &amp;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7603450"/>
            <a:ext cx="38404800" cy="1200150"/>
          </a:xfrm>
          <a:prstGeom prst="rect">
            <a:avLst/>
          </a:prstGeom>
          <a:solidFill>
            <a:srgbClr val="253F60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76200" dir="162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18" tIns="32608" rIns="65218" bIns="32608" rtlCol="0" anchor="ctr"/>
          <a:lstStyle/>
          <a:p>
            <a:pPr algn="ctr"/>
            <a:endParaRPr lang="en-US" sz="6773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8404800" cy="4800600"/>
          </a:xfrm>
          <a:prstGeom prst="rect">
            <a:avLst/>
          </a:prstGeom>
          <a:solidFill>
            <a:srgbClr val="253F60"/>
          </a:solidFill>
          <a:effectLst>
            <a:outerShdw blurRad="50800" dist="762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18" tIns="32608" rIns="65218" bIns="32608" rtlCol="0" anchor="ctr"/>
          <a:lstStyle/>
          <a:p>
            <a:pPr algn="ctr"/>
            <a:endParaRPr lang="en-US" sz="677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2" y="0"/>
            <a:ext cx="27432000" cy="336042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822958" y="5734050"/>
            <a:ext cx="10324747" cy="1200150"/>
          </a:xfrm>
          <a:solidFill>
            <a:srgbClr val="253F60"/>
          </a:solidFill>
          <a:ln w="25400">
            <a:solidFill>
              <a:srgbClr val="253F60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568" baseline="0"/>
            </a:lvl1pPr>
            <a:lvl2pPr marL="1714280" indent="0">
              <a:buNone/>
              <a:defRPr/>
            </a:lvl2pPr>
            <a:lvl3pPr marL="3428557" indent="0">
              <a:buNone/>
              <a:defRPr/>
            </a:lvl3pPr>
            <a:lvl4pPr marL="5142838" indent="0">
              <a:buNone/>
              <a:defRPr/>
            </a:lvl4pPr>
            <a:lvl5pPr marL="6857118" indent="0">
              <a:buNone/>
              <a:defRPr/>
            </a:lvl5pPr>
          </a:lstStyle>
          <a:p>
            <a:pPr lvl="0"/>
            <a:r>
              <a:rPr lang="en-US" dirty="0"/>
              <a:t>Introduction (Suggested Title)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0" hasCustomPrompt="1"/>
          </p:nvPr>
        </p:nvSpPr>
        <p:spPr>
          <a:xfrm>
            <a:off x="822958" y="6934200"/>
            <a:ext cx="10324747" cy="8001000"/>
          </a:xfrm>
          <a:noFill/>
          <a:ln w="25400" cmpd="sng">
            <a:solidFill>
              <a:srgbClr val="253F60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992" baseline="0"/>
            </a:lvl1pPr>
            <a:lvl2pPr marL="1714280" indent="0">
              <a:buNone/>
              <a:defRPr/>
            </a:lvl2pPr>
            <a:lvl3pPr marL="3428557" indent="0">
              <a:buNone/>
              <a:defRPr/>
            </a:lvl3pPr>
            <a:lvl4pPr marL="5142838" indent="0">
              <a:buNone/>
              <a:defRPr/>
            </a:lvl4pPr>
            <a:lvl5pPr marL="6857118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57" name="Text Placeholder 53"/>
          <p:cNvSpPr>
            <a:spLocks noGrp="1"/>
          </p:cNvSpPr>
          <p:nvPr>
            <p:ph type="body" sz="quarter" idx="12" hasCustomPrompt="1"/>
          </p:nvPr>
        </p:nvSpPr>
        <p:spPr>
          <a:xfrm>
            <a:off x="27259058" y="5734050"/>
            <a:ext cx="10324747" cy="1200150"/>
          </a:xfrm>
          <a:solidFill>
            <a:srgbClr val="F3C530"/>
          </a:solidFill>
          <a:ln w="25400">
            <a:solidFill>
              <a:srgbClr val="EB632D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568" baseline="0"/>
            </a:lvl1pPr>
            <a:lvl2pPr marL="1714280" indent="0">
              <a:buNone/>
              <a:defRPr/>
            </a:lvl2pPr>
            <a:lvl3pPr marL="3428557" indent="0">
              <a:buNone/>
              <a:defRPr/>
            </a:lvl3pPr>
            <a:lvl4pPr marL="5142838" indent="0">
              <a:buNone/>
              <a:defRPr/>
            </a:lvl4pPr>
            <a:lvl5pPr marL="6857118" indent="0">
              <a:buNone/>
              <a:defRPr/>
            </a:lvl5pPr>
          </a:lstStyle>
          <a:p>
            <a:pPr lvl="0"/>
            <a:r>
              <a:rPr lang="en-US" dirty="0"/>
              <a:t>Discussion (Suggested Title)</a:t>
            </a:r>
          </a:p>
        </p:txBody>
      </p:sp>
      <p:sp>
        <p:nvSpPr>
          <p:cNvPr id="58" name="Text Placeholder 48"/>
          <p:cNvSpPr>
            <a:spLocks noGrp="1"/>
          </p:cNvSpPr>
          <p:nvPr>
            <p:ph type="body" sz="quarter" idx="13" hasCustomPrompt="1"/>
          </p:nvPr>
        </p:nvSpPr>
        <p:spPr>
          <a:xfrm>
            <a:off x="27259058" y="6934200"/>
            <a:ext cx="10324747" cy="7627620"/>
          </a:xfrm>
          <a:noFill/>
          <a:ln w="25400" cmpd="sng">
            <a:solidFill>
              <a:srgbClr val="F3C530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992" baseline="0"/>
            </a:lvl1pPr>
            <a:lvl2pPr marL="1714280" indent="0">
              <a:buNone/>
              <a:defRPr/>
            </a:lvl2pPr>
            <a:lvl3pPr marL="3428557" indent="0">
              <a:buNone/>
              <a:defRPr/>
            </a:lvl3pPr>
            <a:lvl4pPr marL="5142838" indent="0">
              <a:buNone/>
              <a:defRPr/>
            </a:lvl4pPr>
            <a:lvl5pPr marL="6857118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60" name="Text Placeholder 53"/>
          <p:cNvSpPr>
            <a:spLocks noGrp="1"/>
          </p:cNvSpPr>
          <p:nvPr>
            <p:ph type="body" sz="quarter" idx="15" hasCustomPrompt="1"/>
          </p:nvPr>
        </p:nvSpPr>
        <p:spPr>
          <a:xfrm>
            <a:off x="822958" y="16935450"/>
            <a:ext cx="10324747" cy="1200150"/>
          </a:xfrm>
          <a:solidFill>
            <a:srgbClr val="253F60"/>
          </a:solidFill>
          <a:ln w="25400">
            <a:solidFill>
              <a:srgbClr val="253F60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568" baseline="0"/>
            </a:lvl1pPr>
            <a:lvl2pPr marL="1714280" indent="0">
              <a:buNone/>
              <a:defRPr/>
            </a:lvl2pPr>
            <a:lvl3pPr marL="3428557" indent="0">
              <a:buNone/>
              <a:defRPr/>
            </a:lvl3pPr>
            <a:lvl4pPr marL="5142838" indent="0">
              <a:buNone/>
              <a:defRPr/>
            </a:lvl4pPr>
            <a:lvl5pPr marL="6857118" indent="0">
              <a:buNone/>
              <a:defRPr/>
            </a:lvl5pPr>
          </a:lstStyle>
          <a:p>
            <a:pPr lvl="0"/>
            <a:r>
              <a:rPr lang="en-US" dirty="0"/>
              <a:t>Methods (Suggested Title)</a:t>
            </a:r>
          </a:p>
        </p:txBody>
      </p:sp>
      <p:sp>
        <p:nvSpPr>
          <p:cNvPr id="61" name="Text Placeholder 48"/>
          <p:cNvSpPr>
            <a:spLocks noGrp="1"/>
          </p:cNvSpPr>
          <p:nvPr>
            <p:ph type="body" sz="quarter" idx="16" hasCustomPrompt="1"/>
          </p:nvPr>
        </p:nvSpPr>
        <p:spPr>
          <a:xfrm>
            <a:off x="822958" y="18135600"/>
            <a:ext cx="10324747" cy="8001000"/>
          </a:xfrm>
          <a:noFill/>
          <a:ln w="25400" cmpd="sng">
            <a:solidFill>
              <a:srgbClr val="253F60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992" baseline="0"/>
            </a:lvl1pPr>
            <a:lvl2pPr marL="1714280" indent="0">
              <a:buNone/>
              <a:defRPr/>
            </a:lvl2pPr>
            <a:lvl3pPr marL="3428557" indent="0">
              <a:buNone/>
              <a:defRPr/>
            </a:lvl3pPr>
            <a:lvl4pPr marL="5142838" indent="0">
              <a:buNone/>
              <a:defRPr/>
            </a:lvl4pPr>
            <a:lvl5pPr marL="6857118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62" name="Text Placeholder 53"/>
          <p:cNvSpPr>
            <a:spLocks noGrp="1"/>
          </p:cNvSpPr>
          <p:nvPr>
            <p:ph type="body" sz="quarter" idx="17" hasCustomPrompt="1"/>
          </p:nvPr>
        </p:nvSpPr>
        <p:spPr>
          <a:xfrm>
            <a:off x="27259058" y="21602700"/>
            <a:ext cx="10324747" cy="1200150"/>
          </a:xfrm>
          <a:solidFill>
            <a:srgbClr val="253F60"/>
          </a:solidFill>
          <a:ln w="25400">
            <a:solidFill>
              <a:srgbClr val="253F60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568" baseline="0"/>
            </a:lvl1pPr>
            <a:lvl2pPr marL="1714280" indent="0">
              <a:buNone/>
              <a:defRPr/>
            </a:lvl2pPr>
            <a:lvl3pPr marL="3428557" indent="0">
              <a:buNone/>
              <a:defRPr/>
            </a:lvl3pPr>
            <a:lvl4pPr marL="5142838" indent="0">
              <a:buNone/>
              <a:defRPr/>
            </a:lvl4pPr>
            <a:lvl5pPr marL="6857118" indent="0">
              <a:buNone/>
              <a:defRPr/>
            </a:lvl5pPr>
          </a:lstStyle>
          <a:p>
            <a:pPr lvl="0"/>
            <a:r>
              <a:rPr lang="en-US" dirty="0"/>
              <a:t>References (Suggested Title)</a:t>
            </a:r>
          </a:p>
        </p:txBody>
      </p:sp>
      <p:sp>
        <p:nvSpPr>
          <p:cNvPr id="63" name="Text Placeholder 48"/>
          <p:cNvSpPr>
            <a:spLocks noGrp="1"/>
          </p:cNvSpPr>
          <p:nvPr>
            <p:ph type="body" sz="quarter" idx="18" hasCustomPrompt="1"/>
          </p:nvPr>
        </p:nvSpPr>
        <p:spPr>
          <a:xfrm>
            <a:off x="27259058" y="22802850"/>
            <a:ext cx="10324747" cy="3440430"/>
          </a:xfrm>
          <a:noFill/>
          <a:ln w="25400" cmpd="sng">
            <a:solidFill>
              <a:srgbClr val="253F60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992" baseline="0"/>
            </a:lvl1pPr>
            <a:lvl2pPr marL="1714280" indent="0">
              <a:buNone/>
              <a:defRPr/>
            </a:lvl2pPr>
            <a:lvl3pPr marL="3428557" indent="0">
              <a:buNone/>
              <a:defRPr/>
            </a:lvl3pPr>
            <a:lvl4pPr marL="5142838" indent="0">
              <a:buNone/>
              <a:defRPr/>
            </a:lvl4pPr>
            <a:lvl5pPr marL="6857118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19" name="Text Placeholder 53"/>
          <p:cNvSpPr>
            <a:spLocks noGrp="1"/>
          </p:cNvSpPr>
          <p:nvPr>
            <p:ph type="body" sz="quarter" idx="21" hasCustomPrompt="1"/>
          </p:nvPr>
        </p:nvSpPr>
        <p:spPr>
          <a:xfrm>
            <a:off x="27259058" y="15681960"/>
            <a:ext cx="10324747" cy="1200150"/>
          </a:xfrm>
          <a:solidFill>
            <a:srgbClr val="253F60"/>
          </a:solidFill>
          <a:ln w="25400">
            <a:solidFill>
              <a:srgbClr val="253F60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568" baseline="0"/>
            </a:lvl1pPr>
            <a:lvl2pPr marL="1714280" indent="0">
              <a:buNone/>
              <a:defRPr/>
            </a:lvl2pPr>
            <a:lvl3pPr marL="3428557" indent="0">
              <a:buNone/>
              <a:defRPr/>
            </a:lvl3pPr>
            <a:lvl4pPr marL="5142838" indent="0">
              <a:buNone/>
              <a:defRPr/>
            </a:lvl4pPr>
            <a:lvl5pPr marL="6857118" indent="0">
              <a:buNone/>
              <a:defRPr/>
            </a:lvl5pPr>
          </a:lstStyle>
          <a:p>
            <a:pPr lvl="0"/>
            <a:r>
              <a:rPr lang="en-US" dirty="0"/>
              <a:t>Conclusions (Suggested Title)</a:t>
            </a:r>
          </a:p>
        </p:txBody>
      </p:sp>
      <p:sp>
        <p:nvSpPr>
          <p:cNvPr id="20" name="Text Placeholder 48"/>
          <p:cNvSpPr>
            <a:spLocks noGrp="1"/>
          </p:cNvSpPr>
          <p:nvPr>
            <p:ph type="body" sz="quarter" idx="22" hasCustomPrompt="1"/>
          </p:nvPr>
        </p:nvSpPr>
        <p:spPr>
          <a:xfrm>
            <a:off x="27259058" y="16882110"/>
            <a:ext cx="10324747" cy="3120390"/>
          </a:xfrm>
          <a:noFill/>
          <a:ln w="25400" cmpd="sng">
            <a:solidFill>
              <a:srgbClr val="253F60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992" baseline="0"/>
            </a:lvl1pPr>
            <a:lvl2pPr marL="1714280" indent="0">
              <a:buNone/>
              <a:defRPr/>
            </a:lvl2pPr>
            <a:lvl3pPr marL="3428557" indent="0">
              <a:buNone/>
              <a:defRPr/>
            </a:lvl3pPr>
            <a:lvl4pPr marL="5142838" indent="0">
              <a:buNone/>
              <a:defRPr/>
            </a:lvl4pPr>
            <a:lvl5pPr marL="6857118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522472" y="3488436"/>
            <a:ext cx="27431857" cy="1152144"/>
          </a:xfrm>
        </p:spPr>
        <p:txBody>
          <a:bodyPr>
            <a:normAutofit/>
          </a:bodyPr>
          <a:lstStyle>
            <a:lvl1pPr marL="0" indent="0" algn="ctr">
              <a:buNone/>
              <a:defRPr sz="31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3150" dirty="0"/>
              <a:t>Authors Here</a:t>
            </a:r>
            <a:endParaRPr lang="en-US" dirty="0"/>
          </a:p>
        </p:txBody>
      </p:sp>
      <p:sp>
        <p:nvSpPr>
          <p:cNvPr id="21" name="Text Placeholder 53"/>
          <p:cNvSpPr>
            <a:spLocks noGrp="1"/>
          </p:cNvSpPr>
          <p:nvPr>
            <p:ph type="body" sz="quarter" idx="27" hasCustomPrompt="1"/>
          </p:nvPr>
        </p:nvSpPr>
        <p:spPr>
          <a:xfrm>
            <a:off x="14040027" y="5760720"/>
            <a:ext cx="10324747" cy="1200150"/>
          </a:xfrm>
          <a:solidFill>
            <a:srgbClr val="253F60"/>
          </a:solidFill>
          <a:ln w="25400">
            <a:solidFill>
              <a:srgbClr val="253F60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568" baseline="0"/>
            </a:lvl1pPr>
            <a:lvl2pPr marL="1714280" indent="0">
              <a:buNone/>
              <a:defRPr/>
            </a:lvl2pPr>
            <a:lvl3pPr marL="3428557" indent="0">
              <a:buNone/>
              <a:defRPr/>
            </a:lvl3pPr>
            <a:lvl4pPr marL="5142838" indent="0">
              <a:buNone/>
              <a:defRPr/>
            </a:lvl4pPr>
            <a:lvl5pPr marL="6857118" indent="0">
              <a:buNone/>
              <a:defRPr/>
            </a:lvl5pPr>
          </a:lstStyle>
          <a:p>
            <a:pPr lvl="0"/>
            <a:r>
              <a:rPr lang="en-US" dirty="0"/>
              <a:t>Results (Suggested Title)</a:t>
            </a:r>
          </a:p>
        </p:txBody>
      </p:sp>
      <p:sp>
        <p:nvSpPr>
          <p:cNvPr id="22" name="Text Placeholder 48"/>
          <p:cNvSpPr>
            <a:spLocks noGrp="1"/>
          </p:cNvSpPr>
          <p:nvPr>
            <p:ph type="body" sz="quarter" idx="28" hasCustomPrompt="1"/>
          </p:nvPr>
        </p:nvSpPr>
        <p:spPr>
          <a:xfrm>
            <a:off x="14040027" y="6960870"/>
            <a:ext cx="10324747" cy="3120390"/>
          </a:xfrm>
          <a:noFill/>
          <a:ln w="25400" cmpd="sng">
            <a:solidFill>
              <a:srgbClr val="253F60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992" baseline="0"/>
            </a:lvl1pPr>
            <a:lvl2pPr marL="1714280" indent="0">
              <a:buNone/>
              <a:defRPr/>
            </a:lvl2pPr>
            <a:lvl3pPr marL="3428557" indent="0">
              <a:buNone/>
              <a:defRPr/>
            </a:lvl3pPr>
            <a:lvl4pPr marL="5142838" indent="0">
              <a:buNone/>
              <a:defRPr/>
            </a:lvl4pPr>
            <a:lvl5pPr marL="6857118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BC742-6CC0-588B-569B-732C441A1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06768" y="27847270"/>
            <a:ext cx="7971312" cy="8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5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20162521"/>
            <a:ext cx="23042880" cy="2380300"/>
          </a:xfrm>
        </p:spPr>
        <p:txBody>
          <a:bodyPr anchor="b"/>
          <a:lstStyle>
            <a:lvl1pPr algn="l">
              <a:defRPr sz="75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2573655"/>
            <a:ext cx="23042880" cy="17282160"/>
          </a:xfrm>
        </p:spPr>
        <p:txBody>
          <a:bodyPr/>
          <a:lstStyle>
            <a:lvl1pPr marL="0" indent="0">
              <a:buNone/>
              <a:defRPr sz="11968"/>
            </a:lvl1pPr>
            <a:lvl2pPr marL="1714280" indent="0">
              <a:buNone/>
              <a:defRPr sz="10550"/>
            </a:lvl2pPr>
            <a:lvl3pPr marL="3428557" indent="0">
              <a:buNone/>
              <a:defRPr sz="8975"/>
            </a:lvl3pPr>
            <a:lvl4pPr marL="5142838" indent="0">
              <a:buNone/>
              <a:defRPr sz="7560"/>
            </a:lvl4pPr>
            <a:lvl5pPr marL="6857118" indent="0">
              <a:buNone/>
              <a:defRPr sz="7560"/>
            </a:lvl5pPr>
            <a:lvl6pPr marL="8571395" indent="0">
              <a:buNone/>
              <a:defRPr sz="7560"/>
            </a:lvl6pPr>
            <a:lvl7pPr marL="10285675" indent="0">
              <a:buNone/>
              <a:defRPr sz="7560"/>
            </a:lvl7pPr>
            <a:lvl8pPr marL="11999955" indent="0">
              <a:buNone/>
              <a:defRPr sz="7560"/>
            </a:lvl8pPr>
            <a:lvl9pPr marL="13714234" indent="0">
              <a:buNone/>
              <a:defRPr sz="756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22542821"/>
            <a:ext cx="23042880" cy="3380420"/>
          </a:xfrm>
        </p:spPr>
        <p:txBody>
          <a:bodyPr/>
          <a:lstStyle>
            <a:lvl1pPr marL="0" indent="0">
              <a:buNone/>
              <a:defRPr sz="5355"/>
            </a:lvl1pPr>
            <a:lvl2pPr marL="1714280" indent="0">
              <a:buNone/>
              <a:defRPr sz="4568"/>
            </a:lvl2pPr>
            <a:lvl3pPr marL="3428557" indent="0">
              <a:buNone/>
              <a:defRPr sz="3780"/>
            </a:lvl3pPr>
            <a:lvl4pPr marL="5142838" indent="0">
              <a:buNone/>
              <a:defRPr sz="3308"/>
            </a:lvl4pPr>
            <a:lvl5pPr marL="6857118" indent="0">
              <a:buNone/>
              <a:defRPr sz="3308"/>
            </a:lvl5pPr>
            <a:lvl6pPr marL="8571395" indent="0">
              <a:buNone/>
              <a:defRPr sz="3308"/>
            </a:lvl6pPr>
            <a:lvl7pPr marL="10285675" indent="0">
              <a:buNone/>
              <a:defRPr sz="3308"/>
            </a:lvl7pPr>
            <a:lvl8pPr marL="11999955" indent="0">
              <a:buNone/>
              <a:defRPr sz="3308"/>
            </a:lvl8pPr>
            <a:lvl9pPr marL="13714234" indent="0">
              <a:buNone/>
              <a:defRPr sz="3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8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82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1153482"/>
            <a:ext cx="8641080" cy="245764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240" y="1153482"/>
            <a:ext cx="25283160" cy="24576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6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8947787"/>
            <a:ext cx="32644080" cy="6174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16322040"/>
            <a:ext cx="2688336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1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28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42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57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71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85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999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714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3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7" y="18508982"/>
            <a:ext cx="32644080" cy="5720715"/>
          </a:xfrm>
        </p:spPr>
        <p:txBody>
          <a:bodyPr anchor="t"/>
          <a:lstStyle>
            <a:lvl1pPr algn="l">
              <a:defRPr sz="1496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7" y="12208197"/>
            <a:ext cx="32644080" cy="6300785"/>
          </a:xfrm>
        </p:spPr>
        <p:txBody>
          <a:bodyPr anchor="b"/>
          <a:lstStyle>
            <a:lvl1pPr marL="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1pPr>
            <a:lvl2pPr marL="1714280" indent="0">
              <a:buNone/>
              <a:defRPr sz="6773">
                <a:solidFill>
                  <a:schemeClr val="tx1">
                    <a:tint val="75000"/>
                  </a:schemeClr>
                </a:solidFill>
              </a:defRPr>
            </a:lvl2pPr>
            <a:lvl3pPr marL="3428557" indent="0">
              <a:buNone/>
              <a:defRPr sz="5985">
                <a:solidFill>
                  <a:schemeClr val="tx1">
                    <a:tint val="75000"/>
                  </a:schemeClr>
                </a:solidFill>
              </a:defRPr>
            </a:lvl3pPr>
            <a:lvl4pPr marL="5142838" indent="0">
              <a:buNone/>
              <a:defRPr sz="5355">
                <a:solidFill>
                  <a:schemeClr val="tx1">
                    <a:tint val="75000"/>
                  </a:schemeClr>
                </a:solidFill>
              </a:defRPr>
            </a:lvl4pPr>
            <a:lvl5pPr marL="6857118" indent="0">
              <a:buNone/>
              <a:defRPr sz="5355">
                <a:solidFill>
                  <a:schemeClr val="tx1">
                    <a:tint val="75000"/>
                  </a:schemeClr>
                </a:solidFill>
              </a:defRPr>
            </a:lvl5pPr>
            <a:lvl6pPr marL="8571395" indent="0">
              <a:buNone/>
              <a:defRPr sz="5355">
                <a:solidFill>
                  <a:schemeClr val="tx1">
                    <a:tint val="75000"/>
                  </a:schemeClr>
                </a:solidFill>
              </a:defRPr>
            </a:lvl6pPr>
            <a:lvl7pPr marL="10285675" indent="0">
              <a:buNone/>
              <a:defRPr sz="5355">
                <a:solidFill>
                  <a:schemeClr val="tx1">
                    <a:tint val="75000"/>
                  </a:schemeClr>
                </a:solidFill>
              </a:defRPr>
            </a:lvl7pPr>
            <a:lvl8pPr marL="11999955" indent="0">
              <a:buNone/>
              <a:defRPr sz="5355">
                <a:solidFill>
                  <a:schemeClr val="tx1">
                    <a:tint val="75000"/>
                  </a:schemeClr>
                </a:solidFill>
              </a:defRPr>
            </a:lvl8pPr>
            <a:lvl9pPr marL="13714234" indent="0">
              <a:buNone/>
              <a:defRPr sz="53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0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6720842"/>
            <a:ext cx="16962120" cy="19009045"/>
          </a:xfrm>
        </p:spPr>
        <p:txBody>
          <a:bodyPr/>
          <a:lstStyle>
            <a:lvl1pPr>
              <a:defRPr sz="10550"/>
            </a:lvl1pPr>
            <a:lvl2pPr>
              <a:defRPr sz="8975"/>
            </a:lvl2pPr>
            <a:lvl3pPr>
              <a:defRPr sz="7560"/>
            </a:lvl3pPr>
            <a:lvl4pPr>
              <a:defRPr sz="6773"/>
            </a:lvl4pPr>
            <a:lvl5pPr>
              <a:defRPr sz="6773"/>
            </a:lvl5pPr>
            <a:lvl6pPr>
              <a:defRPr sz="6773"/>
            </a:lvl6pPr>
            <a:lvl7pPr>
              <a:defRPr sz="6773"/>
            </a:lvl7pPr>
            <a:lvl8pPr>
              <a:defRPr sz="6773"/>
            </a:lvl8pPr>
            <a:lvl9pPr>
              <a:defRPr sz="67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22440" y="6720842"/>
            <a:ext cx="16962120" cy="19009045"/>
          </a:xfrm>
        </p:spPr>
        <p:txBody>
          <a:bodyPr/>
          <a:lstStyle>
            <a:lvl1pPr>
              <a:defRPr sz="10550"/>
            </a:lvl1pPr>
            <a:lvl2pPr>
              <a:defRPr sz="8975"/>
            </a:lvl2pPr>
            <a:lvl3pPr>
              <a:defRPr sz="7560"/>
            </a:lvl3pPr>
            <a:lvl4pPr>
              <a:defRPr sz="6773"/>
            </a:lvl4pPr>
            <a:lvl5pPr>
              <a:defRPr sz="6773"/>
            </a:lvl5pPr>
            <a:lvl6pPr>
              <a:defRPr sz="6773"/>
            </a:lvl6pPr>
            <a:lvl7pPr>
              <a:defRPr sz="6773"/>
            </a:lvl7pPr>
            <a:lvl8pPr>
              <a:defRPr sz="6773"/>
            </a:lvl8pPr>
            <a:lvl9pPr>
              <a:defRPr sz="67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3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6447476"/>
            <a:ext cx="16968790" cy="2687000"/>
          </a:xfrm>
        </p:spPr>
        <p:txBody>
          <a:bodyPr anchor="b"/>
          <a:lstStyle>
            <a:lvl1pPr marL="0" indent="0">
              <a:buNone/>
              <a:defRPr sz="8975" b="1"/>
            </a:lvl1pPr>
            <a:lvl2pPr marL="1714280" indent="0">
              <a:buNone/>
              <a:defRPr sz="7560" b="1"/>
            </a:lvl2pPr>
            <a:lvl3pPr marL="3428557" indent="0">
              <a:buNone/>
              <a:defRPr sz="6773" b="1"/>
            </a:lvl3pPr>
            <a:lvl4pPr marL="5142838" indent="0">
              <a:buNone/>
              <a:defRPr sz="5985" b="1"/>
            </a:lvl4pPr>
            <a:lvl5pPr marL="6857118" indent="0">
              <a:buNone/>
              <a:defRPr sz="5985" b="1"/>
            </a:lvl5pPr>
            <a:lvl6pPr marL="8571395" indent="0">
              <a:buNone/>
              <a:defRPr sz="5985" b="1"/>
            </a:lvl6pPr>
            <a:lvl7pPr marL="10285675" indent="0">
              <a:buNone/>
              <a:defRPr sz="5985" b="1"/>
            </a:lvl7pPr>
            <a:lvl8pPr marL="11999955" indent="0">
              <a:buNone/>
              <a:defRPr sz="5985" b="1"/>
            </a:lvl8pPr>
            <a:lvl9pPr marL="13714234" indent="0">
              <a:buNone/>
              <a:defRPr sz="59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9134476"/>
            <a:ext cx="16968790" cy="16595410"/>
          </a:xfrm>
        </p:spPr>
        <p:txBody>
          <a:bodyPr/>
          <a:lstStyle>
            <a:lvl1pPr>
              <a:defRPr sz="8975"/>
            </a:lvl1pPr>
            <a:lvl2pPr>
              <a:defRPr sz="7560"/>
            </a:lvl2pPr>
            <a:lvl3pPr>
              <a:defRPr sz="6773"/>
            </a:lvl3pPr>
            <a:lvl4pPr>
              <a:defRPr sz="5985"/>
            </a:lvl4pPr>
            <a:lvl5pPr>
              <a:defRPr sz="5985"/>
            </a:lvl5pPr>
            <a:lvl6pPr>
              <a:defRPr sz="5985"/>
            </a:lvl6pPr>
            <a:lvl7pPr>
              <a:defRPr sz="5985"/>
            </a:lvl7pPr>
            <a:lvl8pPr>
              <a:defRPr sz="5985"/>
            </a:lvl8pPr>
            <a:lvl9pPr>
              <a:defRPr sz="59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7" y="6447476"/>
            <a:ext cx="16975455" cy="2687000"/>
          </a:xfrm>
        </p:spPr>
        <p:txBody>
          <a:bodyPr anchor="b"/>
          <a:lstStyle>
            <a:lvl1pPr marL="0" indent="0">
              <a:buNone/>
              <a:defRPr sz="8975" b="1"/>
            </a:lvl1pPr>
            <a:lvl2pPr marL="1714280" indent="0">
              <a:buNone/>
              <a:defRPr sz="7560" b="1"/>
            </a:lvl2pPr>
            <a:lvl3pPr marL="3428557" indent="0">
              <a:buNone/>
              <a:defRPr sz="6773" b="1"/>
            </a:lvl3pPr>
            <a:lvl4pPr marL="5142838" indent="0">
              <a:buNone/>
              <a:defRPr sz="5985" b="1"/>
            </a:lvl4pPr>
            <a:lvl5pPr marL="6857118" indent="0">
              <a:buNone/>
              <a:defRPr sz="5985" b="1"/>
            </a:lvl5pPr>
            <a:lvl6pPr marL="8571395" indent="0">
              <a:buNone/>
              <a:defRPr sz="5985" b="1"/>
            </a:lvl6pPr>
            <a:lvl7pPr marL="10285675" indent="0">
              <a:buNone/>
              <a:defRPr sz="5985" b="1"/>
            </a:lvl7pPr>
            <a:lvl8pPr marL="11999955" indent="0">
              <a:buNone/>
              <a:defRPr sz="5985" b="1"/>
            </a:lvl8pPr>
            <a:lvl9pPr marL="13714234" indent="0">
              <a:buNone/>
              <a:defRPr sz="59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7" y="9134476"/>
            <a:ext cx="16975455" cy="16595410"/>
          </a:xfrm>
        </p:spPr>
        <p:txBody>
          <a:bodyPr/>
          <a:lstStyle>
            <a:lvl1pPr>
              <a:defRPr sz="8975"/>
            </a:lvl1pPr>
            <a:lvl2pPr>
              <a:defRPr sz="7560"/>
            </a:lvl2pPr>
            <a:lvl3pPr>
              <a:defRPr sz="6773"/>
            </a:lvl3pPr>
            <a:lvl4pPr>
              <a:defRPr sz="5985"/>
            </a:lvl4pPr>
            <a:lvl5pPr>
              <a:defRPr sz="5985"/>
            </a:lvl5pPr>
            <a:lvl6pPr>
              <a:defRPr sz="5985"/>
            </a:lvl6pPr>
            <a:lvl7pPr>
              <a:defRPr sz="5985"/>
            </a:lvl7pPr>
            <a:lvl8pPr>
              <a:defRPr sz="5985"/>
            </a:lvl8pPr>
            <a:lvl9pPr>
              <a:defRPr sz="59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3/11/24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6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7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3/11/24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3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2" y="1146810"/>
            <a:ext cx="12634915" cy="4880610"/>
          </a:xfrm>
        </p:spPr>
        <p:txBody>
          <a:bodyPr anchor="b"/>
          <a:lstStyle>
            <a:lvl1pPr algn="l">
              <a:defRPr sz="75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146812"/>
            <a:ext cx="21469350" cy="24583075"/>
          </a:xfrm>
        </p:spPr>
        <p:txBody>
          <a:bodyPr/>
          <a:lstStyle>
            <a:lvl1pPr>
              <a:defRPr sz="11968"/>
            </a:lvl1pPr>
            <a:lvl2pPr>
              <a:defRPr sz="10550"/>
            </a:lvl2pPr>
            <a:lvl3pPr>
              <a:defRPr sz="8975"/>
            </a:lvl3pPr>
            <a:lvl4pPr>
              <a:defRPr sz="7560"/>
            </a:lvl4pPr>
            <a:lvl5pPr>
              <a:defRPr sz="7560"/>
            </a:lvl5pPr>
            <a:lvl6pPr>
              <a:defRPr sz="7560"/>
            </a:lvl6pPr>
            <a:lvl7pPr>
              <a:defRPr sz="7560"/>
            </a:lvl7pPr>
            <a:lvl8pPr>
              <a:defRPr sz="7560"/>
            </a:lvl8pPr>
            <a:lvl9pPr>
              <a:defRPr sz="7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2" y="6027422"/>
            <a:ext cx="12634915" cy="19702465"/>
          </a:xfrm>
        </p:spPr>
        <p:txBody>
          <a:bodyPr/>
          <a:lstStyle>
            <a:lvl1pPr marL="0" indent="0">
              <a:buNone/>
              <a:defRPr sz="5355"/>
            </a:lvl1pPr>
            <a:lvl2pPr marL="1714280" indent="0">
              <a:buNone/>
              <a:defRPr sz="4568"/>
            </a:lvl2pPr>
            <a:lvl3pPr marL="3428557" indent="0">
              <a:buNone/>
              <a:defRPr sz="3780"/>
            </a:lvl3pPr>
            <a:lvl4pPr marL="5142838" indent="0">
              <a:buNone/>
              <a:defRPr sz="3308"/>
            </a:lvl4pPr>
            <a:lvl5pPr marL="6857118" indent="0">
              <a:buNone/>
              <a:defRPr sz="3308"/>
            </a:lvl5pPr>
            <a:lvl6pPr marL="8571395" indent="0">
              <a:buNone/>
              <a:defRPr sz="3308"/>
            </a:lvl6pPr>
            <a:lvl7pPr marL="10285675" indent="0">
              <a:buNone/>
              <a:defRPr sz="3308"/>
            </a:lvl7pPr>
            <a:lvl8pPr marL="11999955" indent="0">
              <a:buNone/>
              <a:defRPr sz="3308"/>
            </a:lvl8pPr>
            <a:lvl9pPr marL="13714234" indent="0">
              <a:buNone/>
              <a:defRPr sz="3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9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153480"/>
            <a:ext cx="34564320" cy="4800600"/>
          </a:xfrm>
          <a:prstGeom prst="rect">
            <a:avLst/>
          </a:prstGeom>
        </p:spPr>
        <p:txBody>
          <a:bodyPr vert="horz" lIns="217713" tIns="108857" rIns="217713" bIns="10885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6720842"/>
            <a:ext cx="34564320" cy="19009045"/>
          </a:xfrm>
          <a:prstGeom prst="rect">
            <a:avLst/>
          </a:prstGeom>
        </p:spPr>
        <p:txBody>
          <a:bodyPr vert="horz" lIns="217713" tIns="108857" rIns="217713" bIns="1088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27203402"/>
            <a:ext cx="8961120" cy="1533525"/>
          </a:xfrm>
          <a:prstGeom prst="rect">
            <a:avLst/>
          </a:prstGeom>
        </p:spPr>
        <p:txBody>
          <a:bodyPr vert="horz" lIns="217713" tIns="108857" rIns="217713" bIns="108857" rtlCol="0" anchor="ctr"/>
          <a:lstStyle>
            <a:lvl1pPr algn="l">
              <a:defRPr sz="45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B0B8-55F0-4931-858A-9699256CDE40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26696672"/>
            <a:ext cx="12161520" cy="1533525"/>
          </a:xfrm>
          <a:prstGeom prst="rect">
            <a:avLst/>
          </a:prstGeom>
        </p:spPr>
        <p:txBody>
          <a:bodyPr vert="horz" lIns="217713" tIns="108857" rIns="217713" bIns="108857" rtlCol="0" anchor="ctr"/>
          <a:lstStyle>
            <a:lvl1pPr algn="ctr">
              <a:defRPr sz="45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26696672"/>
            <a:ext cx="8961120" cy="1533525"/>
          </a:xfrm>
          <a:prstGeom prst="rect">
            <a:avLst/>
          </a:prstGeom>
        </p:spPr>
        <p:txBody>
          <a:bodyPr vert="horz" lIns="217713" tIns="108857" rIns="217713" bIns="108857" rtlCol="0" anchor="ctr"/>
          <a:lstStyle>
            <a:lvl1pPr algn="r">
              <a:defRPr sz="45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1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3428557" rtl="0" eaLnBrk="1" latinLnBrk="0" hangingPunct="1">
        <a:spcBef>
          <a:spcPct val="0"/>
        </a:spcBef>
        <a:buNone/>
        <a:defRPr sz="16535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710" indent="-1285710" algn="l" defTabSz="3428557" rtl="0" eaLnBrk="1" latinLnBrk="0" hangingPunct="1">
        <a:spcBef>
          <a:spcPct val="20000"/>
        </a:spcBef>
        <a:buFont typeface="Arial" pitchFamily="34" charset="0"/>
        <a:buChar char="•"/>
        <a:defRPr sz="11968" kern="1200">
          <a:solidFill>
            <a:schemeClr val="tx1"/>
          </a:solidFill>
          <a:latin typeface="+mn-lt"/>
          <a:ea typeface="+mn-ea"/>
          <a:cs typeface="+mn-cs"/>
        </a:defRPr>
      </a:lvl1pPr>
      <a:lvl2pPr marL="2785704" indent="-1071424" algn="l" defTabSz="3428557" rtl="0" eaLnBrk="1" latinLnBrk="0" hangingPunct="1">
        <a:spcBef>
          <a:spcPct val="20000"/>
        </a:spcBef>
        <a:buFont typeface="Arial" pitchFamily="34" charset="0"/>
        <a:buChar char="–"/>
        <a:defRPr sz="10550" kern="1200">
          <a:solidFill>
            <a:schemeClr val="tx1"/>
          </a:solidFill>
          <a:latin typeface="+mn-lt"/>
          <a:ea typeface="+mn-ea"/>
          <a:cs typeface="+mn-cs"/>
        </a:defRPr>
      </a:lvl2pPr>
      <a:lvl3pPr marL="4285698" indent="-857139" algn="l" defTabSz="3428557" rtl="0" eaLnBrk="1" latinLnBrk="0" hangingPunct="1">
        <a:spcBef>
          <a:spcPct val="20000"/>
        </a:spcBef>
        <a:buFont typeface="Arial" pitchFamily="34" charset="0"/>
        <a:buChar char="•"/>
        <a:defRPr sz="8975" kern="1200">
          <a:solidFill>
            <a:schemeClr val="tx1"/>
          </a:solidFill>
          <a:latin typeface="+mn-lt"/>
          <a:ea typeface="+mn-ea"/>
          <a:cs typeface="+mn-cs"/>
        </a:defRPr>
      </a:lvl3pPr>
      <a:lvl4pPr marL="5999978" indent="-857139" algn="l" defTabSz="3428557" rtl="0" eaLnBrk="1" latinLnBrk="0" hangingPunct="1">
        <a:spcBef>
          <a:spcPct val="20000"/>
        </a:spcBef>
        <a:buFont typeface="Arial" pitchFamily="34" charset="0"/>
        <a:buChar char="–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714255" indent="-857139" algn="l" defTabSz="3428557" rtl="0" eaLnBrk="1" latinLnBrk="0" hangingPunct="1">
        <a:spcBef>
          <a:spcPct val="20000"/>
        </a:spcBef>
        <a:buFont typeface="Arial" pitchFamily="34" charset="0"/>
        <a:buChar char="»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428536" indent="-857139" algn="l" defTabSz="3428557" rtl="0" eaLnBrk="1" latinLnBrk="0" hangingPunct="1">
        <a:spcBef>
          <a:spcPct val="20000"/>
        </a:spcBef>
        <a:buFont typeface="Arial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142816" indent="-857139" algn="l" defTabSz="3428557" rtl="0" eaLnBrk="1" latinLnBrk="0" hangingPunct="1">
        <a:spcBef>
          <a:spcPct val="20000"/>
        </a:spcBef>
        <a:buFont typeface="Arial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2857093" indent="-857139" algn="l" defTabSz="3428557" rtl="0" eaLnBrk="1" latinLnBrk="0" hangingPunct="1">
        <a:spcBef>
          <a:spcPct val="20000"/>
        </a:spcBef>
        <a:buFont typeface="Arial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4571373" indent="-857139" algn="l" defTabSz="3428557" rtl="0" eaLnBrk="1" latinLnBrk="0" hangingPunct="1">
        <a:spcBef>
          <a:spcPct val="20000"/>
        </a:spcBef>
        <a:buFont typeface="Arial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557" rtl="0" eaLnBrk="1" latinLnBrk="0" hangingPunct="1">
        <a:defRPr sz="6773" kern="1200">
          <a:solidFill>
            <a:schemeClr val="tx1"/>
          </a:solidFill>
          <a:latin typeface="+mn-lt"/>
          <a:ea typeface="+mn-ea"/>
          <a:cs typeface="+mn-cs"/>
        </a:defRPr>
      </a:lvl1pPr>
      <a:lvl2pPr marL="1714280" algn="l" defTabSz="3428557" rtl="0" eaLnBrk="1" latinLnBrk="0" hangingPunct="1">
        <a:defRPr sz="6773" kern="1200">
          <a:solidFill>
            <a:schemeClr val="tx1"/>
          </a:solidFill>
          <a:latin typeface="+mn-lt"/>
          <a:ea typeface="+mn-ea"/>
          <a:cs typeface="+mn-cs"/>
        </a:defRPr>
      </a:lvl2pPr>
      <a:lvl3pPr marL="3428557" algn="l" defTabSz="3428557" rtl="0" eaLnBrk="1" latinLnBrk="0" hangingPunct="1">
        <a:defRPr sz="6773" kern="1200">
          <a:solidFill>
            <a:schemeClr val="tx1"/>
          </a:solidFill>
          <a:latin typeface="+mn-lt"/>
          <a:ea typeface="+mn-ea"/>
          <a:cs typeface="+mn-cs"/>
        </a:defRPr>
      </a:lvl3pPr>
      <a:lvl4pPr marL="5142838" algn="l" defTabSz="3428557" rtl="0" eaLnBrk="1" latinLnBrk="0" hangingPunct="1">
        <a:defRPr sz="6773" kern="1200">
          <a:solidFill>
            <a:schemeClr val="tx1"/>
          </a:solidFill>
          <a:latin typeface="+mn-lt"/>
          <a:ea typeface="+mn-ea"/>
          <a:cs typeface="+mn-cs"/>
        </a:defRPr>
      </a:lvl4pPr>
      <a:lvl5pPr marL="6857118" algn="l" defTabSz="3428557" rtl="0" eaLnBrk="1" latinLnBrk="0" hangingPunct="1">
        <a:defRPr sz="6773" kern="1200">
          <a:solidFill>
            <a:schemeClr val="tx1"/>
          </a:solidFill>
          <a:latin typeface="+mn-lt"/>
          <a:ea typeface="+mn-ea"/>
          <a:cs typeface="+mn-cs"/>
        </a:defRPr>
      </a:lvl5pPr>
      <a:lvl6pPr marL="8571395" algn="l" defTabSz="3428557" rtl="0" eaLnBrk="1" latinLnBrk="0" hangingPunct="1">
        <a:defRPr sz="6773" kern="1200">
          <a:solidFill>
            <a:schemeClr val="tx1"/>
          </a:solidFill>
          <a:latin typeface="+mn-lt"/>
          <a:ea typeface="+mn-ea"/>
          <a:cs typeface="+mn-cs"/>
        </a:defRPr>
      </a:lvl6pPr>
      <a:lvl7pPr marL="10285675" algn="l" defTabSz="3428557" rtl="0" eaLnBrk="1" latinLnBrk="0" hangingPunct="1">
        <a:defRPr sz="6773" kern="1200">
          <a:solidFill>
            <a:schemeClr val="tx1"/>
          </a:solidFill>
          <a:latin typeface="+mn-lt"/>
          <a:ea typeface="+mn-ea"/>
          <a:cs typeface="+mn-cs"/>
        </a:defRPr>
      </a:lvl7pPr>
      <a:lvl8pPr marL="11999955" algn="l" defTabSz="3428557" rtl="0" eaLnBrk="1" latinLnBrk="0" hangingPunct="1">
        <a:defRPr sz="6773" kern="1200">
          <a:solidFill>
            <a:schemeClr val="tx1"/>
          </a:solidFill>
          <a:latin typeface="+mn-lt"/>
          <a:ea typeface="+mn-ea"/>
          <a:cs typeface="+mn-cs"/>
        </a:defRPr>
      </a:lvl8pPr>
      <a:lvl9pPr marL="13714234" algn="l" defTabSz="3428557" rtl="0" eaLnBrk="1" latinLnBrk="0" hangingPunct="1">
        <a:defRPr sz="67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474EA2-0CC9-4093-8923-E745E0ED6E8A}"/>
              </a:ext>
            </a:extLst>
          </p:cNvPr>
          <p:cNvSpPr/>
          <p:nvPr/>
        </p:nvSpPr>
        <p:spPr>
          <a:xfrm>
            <a:off x="30280708" y="-76200"/>
            <a:ext cx="8124092" cy="28803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EB2736-39FB-B985-CA38-0B07C253FB6E}"/>
              </a:ext>
            </a:extLst>
          </p:cNvPr>
          <p:cNvSpPr/>
          <p:nvPr/>
        </p:nvSpPr>
        <p:spPr>
          <a:xfrm>
            <a:off x="29550043" y="22954360"/>
            <a:ext cx="8854757" cy="5849240"/>
          </a:xfrm>
          <a:prstGeom prst="rect">
            <a:avLst/>
          </a:prstGeom>
          <a:solidFill>
            <a:srgbClr val="253F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D156B-56FB-4B25-BCB0-FED19EA74791}"/>
              </a:ext>
            </a:extLst>
          </p:cNvPr>
          <p:cNvSpPr/>
          <p:nvPr/>
        </p:nvSpPr>
        <p:spPr>
          <a:xfrm>
            <a:off x="0" y="0"/>
            <a:ext cx="8124092" cy="28803600"/>
          </a:xfrm>
          <a:prstGeom prst="rect">
            <a:avLst/>
          </a:prstGeom>
          <a:solidFill>
            <a:srgbClr val="F3C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8831" y="2215662"/>
            <a:ext cx="17776980" cy="7385538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Main finding</a:t>
            </a:r>
            <a:r>
              <a:rPr lang="en-US" sz="9692" b="1" dirty="0"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9692" dirty="0"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goes here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translated into </a:t>
            </a: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plain English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Emphasize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the important words.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C988AD-FB82-4850-84BE-0F496EB3BDC0}"/>
              </a:ext>
            </a:extLst>
          </p:cNvPr>
          <p:cNvSpPr/>
          <p:nvPr/>
        </p:nvSpPr>
        <p:spPr>
          <a:xfrm>
            <a:off x="13293969" y="21239134"/>
            <a:ext cx="11816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Lato" panose="020F0502020204030203" pitchFamily="34" charset="0"/>
                <a:cs typeface="Segoe UI" panose="020B0502040204020203" pitchFamily="34" charset="0"/>
              </a:rPr>
              <a:t>Visualize your findings with an image, graphic, or a key figure.</a:t>
            </a:r>
          </a:p>
          <a:p>
            <a:pPr algn="ctr"/>
            <a:endParaRPr lang="en-US" sz="1800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65541" y="5880025"/>
            <a:ext cx="6993010" cy="22591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b="1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BACKGROUND: Who cares?</a:t>
            </a:r>
            <a:r>
              <a:rPr lang="en-US" sz="2908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2908" b="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908" b="1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2908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Collected [what] from [population]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2908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Tested it with X process.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2908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Illustrate your methods if you can.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2908" b="1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Try a flowchart!</a:t>
            </a: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908" b="1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RESULTS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8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Graph/table showing </a:t>
            </a:r>
            <a:r>
              <a:rPr lang="en-US" sz="2908" b="1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essential results only</a:t>
            </a:r>
            <a:r>
              <a:rPr lang="en-US" sz="2908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8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All the other correlations in the ammo bar.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8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additional result statements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908" b="1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8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 topics list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8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topics that will generate </a:t>
            </a:r>
            <a:r>
              <a:rPr lang="en-US" sz="2908" b="1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 discussion with viewers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8" b="1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key words, phrases that help you generate topics to discuss</a:t>
            </a: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565541" y="3484798"/>
            <a:ext cx="3799511" cy="1272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PRESENTER:</a:t>
            </a:r>
            <a:r>
              <a:rPr lang="en-US" sz="2908" b="1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877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</a:t>
            </a:r>
            <a:endParaRPr lang="en-US" sz="3877" b="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542196" y="673468"/>
            <a:ext cx="5602338" cy="208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62" b="1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Title:</a:t>
            </a:r>
            <a:br>
              <a:rPr lang="en-US" sz="6462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6462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0896169" y="13161379"/>
            <a:ext cx="7016262" cy="882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23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DATA Summary</a:t>
            </a:r>
          </a:p>
          <a:p>
            <a:endParaRPr lang="en-US" sz="4523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Delete this and replace it with your…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Graphs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Correlation tables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Figures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nuance that you’re worried about leaving out.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Keep it messy!</a:t>
            </a: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This section is just for you.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30896170" y="8657416"/>
            <a:ext cx="7302606" cy="367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Authors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Jane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Project Manager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Mary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Researcher </a:t>
            </a:r>
            <a:b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John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Director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Science Writer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Jacob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Manager</a:t>
            </a:r>
            <a:endParaRPr lang="en-US" sz="3877" b="1" i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915F9-1976-AC96-6B53-E5696CF70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021" y="23799196"/>
            <a:ext cx="5033673" cy="4127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3CB4BE-B972-FD95-9210-343B39B0A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1352" y="876793"/>
            <a:ext cx="6274173" cy="6771138"/>
          </a:xfrm>
          <a:prstGeom prst="rect">
            <a:avLst/>
          </a:prstGeom>
          <a:effectLst>
            <a:outerShdw blurRad="441473" dist="252809" dir="2700000" algn="tl" rotWithShape="0">
              <a:prstClr val="black">
                <a:alpha val="64836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09DD88-A324-849D-1665-93DEC11B2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9433" y="11579671"/>
            <a:ext cx="8965934" cy="893584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B1DB30D-BE18-8C9A-86BD-78892CB0B3BB}"/>
              </a:ext>
            </a:extLst>
          </p:cNvPr>
          <p:cNvGrpSpPr/>
          <p:nvPr/>
        </p:nvGrpSpPr>
        <p:grpSpPr>
          <a:xfrm>
            <a:off x="16091494" y="24630804"/>
            <a:ext cx="6221813" cy="2915679"/>
            <a:chOff x="15889156" y="24630804"/>
            <a:chExt cx="6221813" cy="2915679"/>
          </a:xfrm>
        </p:grpSpPr>
        <p:sp>
          <p:nvSpPr>
            <p:cNvPr id="3" name="Graphic 7">
              <a:extLst>
                <a:ext uri="{FF2B5EF4-FFF2-40B4-BE49-F238E27FC236}">
                  <a16:creationId xmlns:a16="http://schemas.microsoft.com/office/drawing/2014/main" id="{C18396A8-A8F4-6413-6634-8A2CD9DDC5C6}"/>
                </a:ext>
              </a:extLst>
            </p:cNvPr>
            <p:cNvSpPr/>
            <p:nvPr/>
          </p:nvSpPr>
          <p:spPr>
            <a:xfrm>
              <a:off x="20830927" y="24930699"/>
              <a:ext cx="1280042" cy="2460302"/>
            </a:xfrm>
            <a:custGeom>
              <a:avLst/>
              <a:gdLst>
                <a:gd name="connsiteX0" fmla="*/ 321256 w 2089376"/>
                <a:gd name="connsiteY0" fmla="*/ 0 h 3614056"/>
                <a:gd name="connsiteX1" fmla="*/ 0 w 2089376"/>
                <a:gd name="connsiteY1" fmla="*/ 321256 h 3614056"/>
                <a:gd name="connsiteX2" fmla="*/ 0 w 2089376"/>
                <a:gd name="connsiteY2" fmla="*/ 3292801 h 3614056"/>
                <a:gd name="connsiteX3" fmla="*/ 321256 w 2089376"/>
                <a:gd name="connsiteY3" fmla="*/ 3614057 h 3614056"/>
                <a:gd name="connsiteX4" fmla="*/ 1815047 w 2089376"/>
                <a:gd name="connsiteY4" fmla="*/ 3614057 h 3614056"/>
                <a:gd name="connsiteX5" fmla="*/ 2136303 w 2089376"/>
                <a:gd name="connsiteY5" fmla="*/ 3292801 h 3614056"/>
                <a:gd name="connsiteX6" fmla="*/ 2136303 w 2089376"/>
                <a:gd name="connsiteY6" fmla="*/ 321256 h 3614056"/>
                <a:gd name="connsiteX7" fmla="*/ 1815047 w 2089376"/>
                <a:gd name="connsiteY7" fmla="*/ 0 h 3614056"/>
                <a:gd name="connsiteX8" fmla="*/ 321256 w 2089376"/>
                <a:gd name="connsiteY8" fmla="*/ 0 h 3614056"/>
                <a:gd name="connsiteX9" fmla="*/ 889115 w 2089376"/>
                <a:gd name="connsiteY9" fmla="*/ 309397 h 3614056"/>
                <a:gd name="connsiteX10" fmla="*/ 1247302 w 2089376"/>
                <a:gd name="connsiteY10" fmla="*/ 309397 h 3614056"/>
                <a:gd name="connsiteX11" fmla="*/ 1289936 w 2089376"/>
                <a:gd name="connsiteY11" fmla="*/ 369650 h 3614056"/>
                <a:gd name="connsiteX12" fmla="*/ 1247302 w 2089376"/>
                <a:gd name="connsiteY12" fmla="*/ 429903 h 3614056"/>
                <a:gd name="connsiteX13" fmla="*/ 889115 w 2089376"/>
                <a:gd name="connsiteY13" fmla="*/ 429903 h 3614056"/>
                <a:gd name="connsiteX14" fmla="*/ 846480 w 2089376"/>
                <a:gd name="connsiteY14" fmla="*/ 369650 h 3614056"/>
                <a:gd name="connsiteX15" fmla="*/ 889115 w 2089376"/>
                <a:gd name="connsiteY15" fmla="*/ 309397 h 3614056"/>
                <a:gd name="connsiteX16" fmla="*/ 176468 w 2089376"/>
                <a:gd name="connsiteY16" fmla="*/ 738905 h 3614056"/>
                <a:gd name="connsiteX17" fmla="*/ 1959892 w 2089376"/>
                <a:gd name="connsiteY17" fmla="*/ 738905 h 3614056"/>
                <a:gd name="connsiteX18" fmla="*/ 1959892 w 2089376"/>
                <a:gd name="connsiteY18" fmla="*/ 2875208 h 3614056"/>
                <a:gd name="connsiteX19" fmla="*/ 176468 w 2089376"/>
                <a:gd name="connsiteY19" fmla="*/ 2875208 h 3614056"/>
                <a:gd name="connsiteX20" fmla="*/ 176468 w 2089376"/>
                <a:gd name="connsiteY20" fmla="*/ 738905 h 3614056"/>
                <a:gd name="connsiteX21" fmla="*/ 1068180 w 2089376"/>
                <a:gd name="connsiteY21" fmla="*/ 3045747 h 3614056"/>
                <a:gd name="connsiteX22" fmla="*/ 1068180 w 2089376"/>
                <a:gd name="connsiteY22" fmla="*/ 3045747 h 3614056"/>
                <a:gd name="connsiteX23" fmla="*/ 1267066 w 2089376"/>
                <a:gd name="connsiteY23" fmla="*/ 3244633 h 3614056"/>
                <a:gd name="connsiteX24" fmla="*/ 1267066 w 2089376"/>
                <a:gd name="connsiteY24" fmla="*/ 3244633 h 3614056"/>
                <a:gd name="connsiteX25" fmla="*/ 1267066 w 2089376"/>
                <a:gd name="connsiteY25" fmla="*/ 3244633 h 3614056"/>
                <a:gd name="connsiteX26" fmla="*/ 1267066 w 2089376"/>
                <a:gd name="connsiteY26" fmla="*/ 3244633 h 3614056"/>
                <a:gd name="connsiteX27" fmla="*/ 1068180 w 2089376"/>
                <a:gd name="connsiteY27" fmla="*/ 3443519 h 3614056"/>
                <a:gd name="connsiteX28" fmla="*/ 1068180 w 2089376"/>
                <a:gd name="connsiteY28" fmla="*/ 3443519 h 3614056"/>
                <a:gd name="connsiteX29" fmla="*/ 1068180 w 2089376"/>
                <a:gd name="connsiteY29" fmla="*/ 3443519 h 3614056"/>
                <a:gd name="connsiteX30" fmla="*/ 1068180 w 2089376"/>
                <a:gd name="connsiteY30" fmla="*/ 3443519 h 3614056"/>
                <a:gd name="connsiteX31" fmla="*/ 869294 w 2089376"/>
                <a:gd name="connsiteY31" fmla="*/ 3244633 h 3614056"/>
                <a:gd name="connsiteX32" fmla="*/ 869294 w 2089376"/>
                <a:gd name="connsiteY32" fmla="*/ 3244633 h 3614056"/>
                <a:gd name="connsiteX33" fmla="*/ 869294 w 2089376"/>
                <a:gd name="connsiteY33" fmla="*/ 3244633 h 3614056"/>
                <a:gd name="connsiteX34" fmla="*/ 869294 w 2089376"/>
                <a:gd name="connsiteY34" fmla="*/ 3244633 h 3614056"/>
                <a:gd name="connsiteX35" fmla="*/ 1068180 w 2089376"/>
                <a:gd name="connsiteY35" fmla="*/ 3045747 h 3614056"/>
                <a:gd name="connsiteX36" fmla="*/ 1068180 w 2089376"/>
                <a:gd name="connsiteY36" fmla="*/ 3045747 h 3614056"/>
                <a:gd name="connsiteX37" fmla="*/ 1068180 w 2089376"/>
                <a:gd name="connsiteY37" fmla="*/ 3045747 h 361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89376" h="3614056">
                  <a:moveTo>
                    <a:pt x="321256" y="0"/>
                  </a:moveTo>
                  <a:cubicBezTo>
                    <a:pt x="144562" y="0"/>
                    <a:pt x="0" y="144562"/>
                    <a:pt x="0" y="321256"/>
                  </a:cubicBezTo>
                  <a:lnTo>
                    <a:pt x="0" y="3292801"/>
                  </a:lnTo>
                  <a:cubicBezTo>
                    <a:pt x="0" y="3469495"/>
                    <a:pt x="144562" y="3614057"/>
                    <a:pt x="321256" y="3614057"/>
                  </a:cubicBezTo>
                  <a:lnTo>
                    <a:pt x="1815047" y="3614057"/>
                  </a:lnTo>
                  <a:cubicBezTo>
                    <a:pt x="1991741" y="3614057"/>
                    <a:pt x="2136303" y="3469495"/>
                    <a:pt x="2136303" y="3292801"/>
                  </a:cubicBezTo>
                  <a:lnTo>
                    <a:pt x="2136303" y="321256"/>
                  </a:lnTo>
                  <a:cubicBezTo>
                    <a:pt x="2136303" y="144562"/>
                    <a:pt x="1991741" y="0"/>
                    <a:pt x="1815047" y="0"/>
                  </a:cubicBezTo>
                  <a:lnTo>
                    <a:pt x="321256" y="0"/>
                  </a:lnTo>
                  <a:close/>
                  <a:moveTo>
                    <a:pt x="889115" y="309397"/>
                  </a:moveTo>
                  <a:lnTo>
                    <a:pt x="1247302" y="309397"/>
                  </a:lnTo>
                  <a:cubicBezTo>
                    <a:pt x="1270849" y="309397"/>
                    <a:pt x="1289936" y="336390"/>
                    <a:pt x="1289936" y="369650"/>
                  </a:cubicBezTo>
                  <a:cubicBezTo>
                    <a:pt x="1289936" y="402911"/>
                    <a:pt x="1270849" y="429903"/>
                    <a:pt x="1247302" y="429903"/>
                  </a:cubicBezTo>
                  <a:lnTo>
                    <a:pt x="889115" y="429903"/>
                  </a:lnTo>
                  <a:cubicBezTo>
                    <a:pt x="865567" y="429903"/>
                    <a:pt x="846480" y="402911"/>
                    <a:pt x="846480" y="369650"/>
                  </a:cubicBezTo>
                  <a:cubicBezTo>
                    <a:pt x="846480" y="336390"/>
                    <a:pt x="865567" y="309397"/>
                    <a:pt x="889115" y="309397"/>
                  </a:cubicBezTo>
                  <a:close/>
                  <a:moveTo>
                    <a:pt x="176468" y="738905"/>
                  </a:moveTo>
                  <a:lnTo>
                    <a:pt x="1959892" y="738905"/>
                  </a:lnTo>
                  <a:lnTo>
                    <a:pt x="1959892" y="2875208"/>
                  </a:lnTo>
                  <a:lnTo>
                    <a:pt x="176468" y="2875208"/>
                  </a:lnTo>
                  <a:lnTo>
                    <a:pt x="176468" y="738905"/>
                  </a:lnTo>
                  <a:close/>
                  <a:moveTo>
                    <a:pt x="1068180" y="3045747"/>
                  </a:moveTo>
                  <a:cubicBezTo>
                    <a:pt x="1068180" y="3045747"/>
                    <a:pt x="1068180" y="3045747"/>
                    <a:pt x="1068180" y="3045747"/>
                  </a:cubicBezTo>
                  <a:cubicBezTo>
                    <a:pt x="1178013" y="3045747"/>
                    <a:pt x="1267066" y="3134799"/>
                    <a:pt x="1267066" y="3244633"/>
                  </a:cubicBezTo>
                  <a:cubicBezTo>
                    <a:pt x="1267066" y="3244633"/>
                    <a:pt x="1267066" y="3244633"/>
                    <a:pt x="1267066" y="3244633"/>
                  </a:cubicBezTo>
                  <a:lnTo>
                    <a:pt x="1267066" y="3244633"/>
                  </a:lnTo>
                  <a:cubicBezTo>
                    <a:pt x="1267066" y="3244633"/>
                    <a:pt x="1267066" y="3244633"/>
                    <a:pt x="1267066" y="3244633"/>
                  </a:cubicBezTo>
                  <a:cubicBezTo>
                    <a:pt x="1267066" y="3354466"/>
                    <a:pt x="1178013" y="3443519"/>
                    <a:pt x="1068180" y="3443519"/>
                  </a:cubicBezTo>
                  <a:cubicBezTo>
                    <a:pt x="1068180" y="3443519"/>
                    <a:pt x="1068180" y="3443519"/>
                    <a:pt x="1068180" y="3443519"/>
                  </a:cubicBezTo>
                  <a:lnTo>
                    <a:pt x="1068180" y="3443519"/>
                  </a:lnTo>
                  <a:cubicBezTo>
                    <a:pt x="1068180" y="3443519"/>
                    <a:pt x="1068180" y="3443519"/>
                    <a:pt x="1068180" y="3443519"/>
                  </a:cubicBezTo>
                  <a:cubicBezTo>
                    <a:pt x="958346" y="3443519"/>
                    <a:pt x="869294" y="3354466"/>
                    <a:pt x="869294" y="3244633"/>
                  </a:cubicBezTo>
                  <a:cubicBezTo>
                    <a:pt x="869294" y="3244633"/>
                    <a:pt x="869294" y="3244633"/>
                    <a:pt x="869294" y="3244633"/>
                  </a:cubicBezTo>
                  <a:lnTo>
                    <a:pt x="869294" y="3244633"/>
                  </a:lnTo>
                  <a:cubicBezTo>
                    <a:pt x="869294" y="3244633"/>
                    <a:pt x="869294" y="3244633"/>
                    <a:pt x="869294" y="3244633"/>
                  </a:cubicBezTo>
                  <a:cubicBezTo>
                    <a:pt x="869294" y="3134799"/>
                    <a:pt x="958346" y="3045747"/>
                    <a:pt x="1068180" y="3045747"/>
                  </a:cubicBezTo>
                  <a:cubicBezTo>
                    <a:pt x="1068180" y="3045747"/>
                    <a:pt x="1068180" y="3045747"/>
                    <a:pt x="1068180" y="3045747"/>
                  </a:cubicBezTo>
                  <a:lnTo>
                    <a:pt x="1068180" y="3045747"/>
                  </a:lnTo>
                  <a:close/>
                </a:path>
              </a:pathLst>
            </a:custGeom>
            <a:solidFill>
              <a:schemeClr val="tx1"/>
            </a:solidFill>
            <a:ln w="56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587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EF9ADE3-AF29-2B9C-068E-31BEC30C11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66002" y="26006195"/>
              <a:ext cx="803198" cy="0"/>
            </a:xfrm>
            <a:prstGeom prst="straightConnector1">
              <a:avLst/>
            </a:prstGeom>
            <a:ln w="38100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908B455-B204-D5D9-1DF2-6AEB0EF7A653}"/>
                </a:ext>
              </a:extLst>
            </p:cNvPr>
            <p:cNvGrpSpPr/>
            <p:nvPr/>
          </p:nvGrpSpPr>
          <p:grpSpPr>
            <a:xfrm>
              <a:off x="15889156" y="24630804"/>
              <a:ext cx="2915679" cy="2915679"/>
              <a:chOff x="15103730" y="25501600"/>
              <a:chExt cx="7366000" cy="7366000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369B2515-A1D7-E272-2358-8B73CDF653DF}"/>
                  </a:ext>
                </a:extLst>
              </p:cNvPr>
              <p:cNvSpPr/>
              <p:nvPr/>
            </p:nvSpPr>
            <p:spPr>
              <a:xfrm>
                <a:off x="15103730" y="25501600"/>
                <a:ext cx="7366000" cy="73660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87" dirty="0">
                  <a:solidFill>
                    <a:srgbClr val="254061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2F975DB-BB71-13DC-4E7E-36B2C8D89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50868" y="26669204"/>
                <a:ext cx="5271724" cy="527172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1397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474EA2-0CC9-4093-8923-E745E0ED6E8A}"/>
              </a:ext>
            </a:extLst>
          </p:cNvPr>
          <p:cNvSpPr/>
          <p:nvPr/>
        </p:nvSpPr>
        <p:spPr>
          <a:xfrm>
            <a:off x="30280708" y="18936"/>
            <a:ext cx="8124092" cy="287846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D156B-56FB-4B25-BCB0-FED19EA74791}"/>
              </a:ext>
            </a:extLst>
          </p:cNvPr>
          <p:cNvSpPr/>
          <p:nvPr/>
        </p:nvSpPr>
        <p:spPr>
          <a:xfrm>
            <a:off x="0" y="0"/>
            <a:ext cx="8124092" cy="2880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23390C-F857-7121-A931-74123135362E}"/>
              </a:ext>
            </a:extLst>
          </p:cNvPr>
          <p:cNvSpPr/>
          <p:nvPr/>
        </p:nvSpPr>
        <p:spPr>
          <a:xfrm>
            <a:off x="0" y="0"/>
            <a:ext cx="38404800" cy="4330269"/>
          </a:xfrm>
          <a:prstGeom prst="rect">
            <a:avLst/>
          </a:prstGeom>
          <a:solidFill>
            <a:srgbClr val="254061"/>
          </a:solidFill>
          <a:ln>
            <a:noFill/>
          </a:ln>
          <a:effectLst>
            <a:outerShdw blurRad="675185" dist="120309" dir="2640000" sx="102000" sy="102000" algn="tl" rotWithShape="0">
              <a:prstClr val="black">
                <a:alpha val="65331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5406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EB2736-39FB-B985-CA38-0B07C253FB6E}"/>
              </a:ext>
            </a:extLst>
          </p:cNvPr>
          <p:cNvSpPr/>
          <p:nvPr/>
        </p:nvSpPr>
        <p:spPr>
          <a:xfrm>
            <a:off x="29550043" y="22936200"/>
            <a:ext cx="8854757" cy="5887112"/>
          </a:xfrm>
          <a:prstGeom prst="rect">
            <a:avLst/>
          </a:prstGeom>
          <a:solidFill>
            <a:srgbClr val="253F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 dirty="0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8830" y="6022434"/>
            <a:ext cx="19770969" cy="7385538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Main finding</a:t>
            </a:r>
            <a:r>
              <a:rPr lang="en-US" sz="9692" b="1" dirty="0"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9692" dirty="0"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goes here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translated into </a:t>
            </a: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plain English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Emphasize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the important words.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65541" y="9597464"/>
            <a:ext cx="6993010" cy="20978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BACKGROUND: Who cares?</a:t>
            </a:r>
            <a:r>
              <a:rPr lang="en-US" sz="2908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Collected [what] from [population]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Another Method listed here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Tested it with X process.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Illustrate your methods.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If Community-engaged, try adding photos.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Try a flowchart!</a:t>
            </a: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RESULTS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Graph/table showing </a:t>
            </a: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essential results only</a:t>
            </a: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All the other correlations in the ammo bar.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additional result statements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 topics list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Summarize your findings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topics that will generate </a:t>
            </a: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 discussion with viewers</a:t>
            </a: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565541" y="7639862"/>
            <a:ext cx="3799511" cy="1272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PRESENTER:</a:t>
            </a:r>
            <a:r>
              <a:rPr lang="en-US" sz="2908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</a:t>
            </a:r>
            <a:endParaRPr lang="en-US" sz="3877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542196" y="4828532"/>
            <a:ext cx="5602338" cy="208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Title:</a:t>
            </a:r>
            <a:b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0896169" y="10373101"/>
            <a:ext cx="7016262" cy="882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23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DATA Summary</a:t>
            </a:r>
          </a:p>
          <a:p>
            <a:endParaRPr lang="en-US" sz="4523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Delete this and replace it with your…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Graphs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Correlation tables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Figures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nuance that you’re worried about leaving out.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Keep it messy!</a:t>
            </a: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This section is just for you.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30896170" y="5253494"/>
            <a:ext cx="7302606" cy="367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Authors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Jane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Project Manager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Mary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Researcher </a:t>
            </a:r>
            <a:b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John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Director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Science Writer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Jacob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Manager</a:t>
            </a:r>
            <a:endParaRPr lang="en-US" sz="3877" b="1" i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3CB4BE-B972-FD95-9210-343B39B0A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2456" y="20675141"/>
            <a:ext cx="4989930" cy="5385173"/>
          </a:xfrm>
          <a:prstGeom prst="rect">
            <a:avLst/>
          </a:prstGeom>
          <a:effectLst>
            <a:outerShdw blurRad="441473" dist="252809" dir="2700000" algn="tl" rotWithShape="0">
              <a:prstClr val="black">
                <a:alpha val="64836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DA57EFD-DD8F-5CD3-41DE-6C35676B8C5E}"/>
              </a:ext>
            </a:extLst>
          </p:cNvPr>
          <p:cNvGrpSpPr/>
          <p:nvPr/>
        </p:nvGrpSpPr>
        <p:grpSpPr>
          <a:xfrm>
            <a:off x="16091494" y="24630804"/>
            <a:ext cx="6221813" cy="2915679"/>
            <a:chOff x="15889156" y="24630804"/>
            <a:chExt cx="6221813" cy="2915679"/>
          </a:xfrm>
        </p:grpSpPr>
        <p:sp>
          <p:nvSpPr>
            <p:cNvPr id="38" name="Graphic 7">
              <a:extLst>
                <a:ext uri="{FF2B5EF4-FFF2-40B4-BE49-F238E27FC236}">
                  <a16:creationId xmlns:a16="http://schemas.microsoft.com/office/drawing/2014/main" id="{9914F9AF-0FB9-4924-8DCA-B46EEB713FE9}"/>
                </a:ext>
              </a:extLst>
            </p:cNvPr>
            <p:cNvSpPr/>
            <p:nvPr/>
          </p:nvSpPr>
          <p:spPr>
            <a:xfrm>
              <a:off x="20830927" y="24930699"/>
              <a:ext cx="1280042" cy="2460302"/>
            </a:xfrm>
            <a:custGeom>
              <a:avLst/>
              <a:gdLst>
                <a:gd name="connsiteX0" fmla="*/ 321256 w 2089376"/>
                <a:gd name="connsiteY0" fmla="*/ 0 h 3614056"/>
                <a:gd name="connsiteX1" fmla="*/ 0 w 2089376"/>
                <a:gd name="connsiteY1" fmla="*/ 321256 h 3614056"/>
                <a:gd name="connsiteX2" fmla="*/ 0 w 2089376"/>
                <a:gd name="connsiteY2" fmla="*/ 3292801 h 3614056"/>
                <a:gd name="connsiteX3" fmla="*/ 321256 w 2089376"/>
                <a:gd name="connsiteY3" fmla="*/ 3614057 h 3614056"/>
                <a:gd name="connsiteX4" fmla="*/ 1815047 w 2089376"/>
                <a:gd name="connsiteY4" fmla="*/ 3614057 h 3614056"/>
                <a:gd name="connsiteX5" fmla="*/ 2136303 w 2089376"/>
                <a:gd name="connsiteY5" fmla="*/ 3292801 h 3614056"/>
                <a:gd name="connsiteX6" fmla="*/ 2136303 w 2089376"/>
                <a:gd name="connsiteY6" fmla="*/ 321256 h 3614056"/>
                <a:gd name="connsiteX7" fmla="*/ 1815047 w 2089376"/>
                <a:gd name="connsiteY7" fmla="*/ 0 h 3614056"/>
                <a:gd name="connsiteX8" fmla="*/ 321256 w 2089376"/>
                <a:gd name="connsiteY8" fmla="*/ 0 h 3614056"/>
                <a:gd name="connsiteX9" fmla="*/ 889115 w 2089376"/>
                <a:gd name="connsiteY9" fmla="*/ 309397 h 3614056"/>
                <a:gd name="connsiteX10" fmla="*/ 1247302 w 2089376"/>
                <a:gd name="connsiteY10" fmla="*/ 309397 h 3614056"/>
                <a:gd name="connsiteX11" fmla="*/ 1289936 w 2089376"/>
                <a:gd name="connsiteY11" fmla="*/ 369650 h 3614056"/>
                <a:gd name="connsiteX12" fmla="*/ 1247302 w 2089376"/>
                <a:gd name="connsiteY12" fmla="*/ 429903 h 3614056"/>
                <a:gd name="connsiteX13" fmla="*/ 889115 w 2089376"/>
                <a:gd name="connsiteY13" fmla="*/ 429903 h 3614056"/>
                <a:gd name="connsiteX14" fmla="*/ 846480 w 2089376"/>
                <a:gd name="connsiteY14" fmla="*/ 369650 h 3614056"/>
                <a:gd name="connsiteX15" fmla="*/ 889115 w 2089376"/>
                <a:gd name="connsiteY15" fmla="*/ 309397 h 3614056"/>
                <a:gd name="connsiteX16" fmla="*/ 176468 w 2089376"/>
                <a:gd name="connsiteY16" fmla="*/ 738905 h 3614056"/>
                <a:gd name="connsiteX17" fmla="*/ 1959892 w 2089376"/>
                <a:gd name="connsiteY17" fmla="*/ 738905 h 3614056"/>
                <a:gd name="connsiteX18" fmla="*/ 1959892 w 2089376"/>
                <a:gd name="connsiteY18" fmla="*/ 2875208 h 3614056"/>
                <a:gd name="connsiteX19" fmla="*/ 176468 w 2089376"/>
                <a:gd name="connsiteY19" fmla="*/ 2875208 h 3614056"/>
                <a:gd name="connsiteX20" fmla="*/ 176468 w 2089376"/>
                <a:gd name="connsiteY20" fmla="*/ 738905 h 3614056"/>
                <a:gd name="connsiteX21" fmla="*/ 1068180 w 2089376"/>
                <a:gd name="connsiteY21" fmla="*/ 3045747 h 3614056"/>
                <a:gd name="connsiteX22" fmla="*/ 1068180 w 2089376"/>
                <a:gd name="connsiteY22" fmla="*/ 3045747 h 3614056"/>
                <a:gd name="connsiteX23" fmla="*/ 1267066 w 2089376"/>
                <a:gd name="connsiteY23" fmla="*/ 3244633 h 3614056"/>
                <a:gd name="connsiteX24" fmla="*/ 1267066 w 2089376"/>
                <a:gd name="connsiteY24" fmla="*/ 3244633 h 3614056"/>
                <a:gd name="connsiteX25" fmla="*/ 1267066 w 2089376"/>
                <a:gd name="connsiteY25" fmla="*/ 3244633 h 3614056"/>
                <a:gd name="connsiteX26" fmla="*/ 1267066 w 2089376"/>
                <a:gd name="connsiteY26" fmla="*/ 3244633 h 3614056"/>
                <a:gd name="connsiteX27" fmla="*/ 1068180 w 2089376"/>
                <a:gd name="connsiteY27" fmla="*/ 3443519 h 3614056"/>
                <a:gd name="connsiteX28" fmla="*/ 1068180 w 2089376"/>
                <a:gd name="connsiteY28" fmla="*/ 3443519 h 3614056"/>
                <a:gd name="connsiteX29" fmla="*/ 1068180 w 2089376"/>
                <a:gd name="connsiteY29" fmla="*/ 3443519 h 3614056"/>
                <a:gd name="connsiteX30" fmla="*/ 1068180 w 2089376"/>
                <a:gd name="connsiteY30" fmla="*/ 3443519 h 3614056"/>
                <a:gd name="connsiteX31" fmla="*/ 869294 w 2089376"/>
                <a:gd name="connsiteY31" fmla="*/ 3244633 h 3614056"/>
                <a:gd name="connsiteX32" fmla="*/ 869294 w 2089376"/>
                <a:gd name="connsiteY32" fmla="*/ 3244633 h 3614056"/>
                <a:gd name="connsiteX33" fmla="*/ 869294 w 2089376"/>
                <a:gd name="connsiteY33" fmla="*/ 3244633 h 3614056"/>
                <a:gd name="connsiteX34" fmla="*/ 869294 w 2089376"/>
                <a:gd name="connsiteY34" fmla="*/ 3244633 h 3614056"/>
                <a:gd name="connsiteX35" fmla="*/ 1068180 w 2089376"/>
                <a:gd name="connsiteY35" fmla="*/ 3045747 h 3614056"/>
                <a:gd name="connsiteX36" fmla="*/ 1068180 w 2089376"/>
                <a:gd name="connsiteY36" fmla="*/ 3045747 h 3614056"/>
                <a:gd name="connsiteX37" fmla="*/ 1068180 w 2089376"/>
                <a:gd name="connsiteY37" fmla="*/ 3045747 h 361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89376" h="3614056">
                  <a:moveTo>
                    <a:pt x="321256" y="0"/>
                  </a:moveTo>
                  <a:cubicBezTo>
                    <a:pt x="144562" y="0"/>
                    <a:pt x="0" y="144562"/>
                    <a:pt x="0" y="321256"/>
                  </a:cubicBezTo>
                  <a:lnTo>
                    <a:pt x="0" y="3292801"/>
                  </a:lnTo>
                  <a:cubicBezTo>
                    <a:pt x="0" y="3469495"/>
                    <a:pt x="144562" y="3614057"/>
                    <a:pt x="321256" y="3614057"/>
                  </a:cubicBezTo>
                  <a:lnTo>
                    <a:pt x="1815047" y="3614057"/>
                  </a:lnTo>
                  <a:cubicBezTo>
                    <a:pt x="1991741" y="3614057"/>
                    <a:pt x="2136303" y="3469495"/>
                    <a:pt x="2136303" y="3292801"/>
                  </a:cubicBezTo>
                  <a:lnTo>
                    <a:pt x="2136303" y="321256"/>
                  </a:lnTo>
                  <a:cubicBezTo>
                    <a:pt x="2136303" y="144562"/>
                    <a:pt x="1991741" y="0"/>
                    <a:pt x="1815047" y="0"/>
                  </a:cubicBezTo>
                  <a:lnTo>
                    <a:pt x="321256" y="0"/>
                  </a:lnTo>
                  <a:close/>
                  <a:moveTo>
                    <a:pt x="889115" y="309397"/>
                  </a:moveTo>
                  <a:lnTo>
                    <a:pt x="1247302" y="309397"/>
                  </a:lnTo>
                  <a:cubicBezTo>
                    <a:pt x="1270849" y="309397"/>
                    <a:pt x="1289936" y="336390"/>
                    <a:pt x="1289936" y="369650"/>
                  </a:cubicBezTo>
                  <a:cubicBezTo>
                    <a:pt x="1289936" y="402911"/>
                    <a:pt x="1270849" y="429903"/>
                    <a:pt x="1247302" y="429903"/>
                  </a:cubicBezTo>
                  <a:lnTo>
                    <a:pt x="889115" y="429903"/>
                  </a:lnTo>
                  <a:cubicBezTo>
                    <a:pt x="865567" y="429903"/>
                    <a:pt x="846480" y="402911"/>
                    <a:pt x="846480" y="369650"/>
                  </a:cubicBezTo>
                  <a:cubicBezTo>
                    <a:pt x="846480" y="336390"/>
                    <a:pt x="865567" y="309397"/>
                    <a:pt x="889115" y="309397"/>
                  </a:cubicBezTo>
                  <a:close/>
                  <a:moveTo>
                    <a:pt x="176468" y="738905"/>
                  </a:moveTo>
                  <a:lnTo>
                    <a:pt x="1959892" y="738905"/>
                  </a:lnTo>
                  <a:lnTo>
                    <a:pt x="1959892" y="2875208"/>
                  </a:lnTo>
                  <a:lnTo>
                    <a:pt x="176468" y="2875208"/>
                  </a:lnTo>
                  <a:lnTo>
                    <a:pt x="176468" y="738905"/>
                  </a:lnTo>
                  <a:close/>
                  <a:moveTo>
                    <a:pt x="1068180" y="3045747"/>
                  </a:moveTo>
                  <a:cubicBezTo>
                    <a:pt x="1068180" y="3045747"/>
                    <a:pt x="1068180" y="3045747"/>
                    <a:pt x="1068180" y="3045747"/>
                  </a:cubicBezTo>
                  <a:cubicBezTo>
                    <a:pt x="1178013" y="3045747"/>
                    <a:pt x="1267066" y="3134799"/>
                    <a:pt x="1267066" y="3244633"/>
                  </a:cubicBezTo>
                  <a:cubicBezTo>
                    <a:pt x="1267066" y="3244633"/>
                    <a:pt x="1267066" y="3244633"/>
                    <a:pt x="1267066" y="3244633"/>
                  </a:cubicBezTo>
                  <a:lnTo>
                    <a:pt x="1267066" y="3244633"/>
                  </a:lnTo>
                  <a:cubicBezTo>
                    <a:pt x="1267066" y="3244633"/>
                    <a:pt x="1267066" y="3244633"/>
                    <a:pt x="1267066" y="3244633"/>
                  </a:cubicBezTo>
                  <a:cubicBezTo>
                    <a:pt x="1267066" y="3354466"/>
                    <a:pt x="1178013" y="3443519"/>
                    <a:pt x="1068180" y="3443519"/>
                  </a:cubicBezTo>
                  <a:cubicBezTo>
                    <a:pt x="1068180" y="3443519"/>
                    <a:pt x="1068180" y="3443519"/>
                    <a:pt x="1068180" y="3443519"/>
                  </a:cubicBezTo>
                  <a:lnTo>
                    <a:pt x="1068180" y="3443519"/>
                  </a:lnTo>
                  <a:cubicBezTo>
                    <a:pt x="1068180" y="3443519"/>
                    <a:pt x="1068180" y="3443519"/>
                    <a:pt x="1068180" y="3443519"/>
                  </a:cubicBezTo>
                  <a:cubicBezTo>
                    <a:pt x="958346" y="3443519"/>
                    <a:pt x="869294" y="3354466"/>
                    <a:pt x="869294" y="3244633"/>
                  </a:cubicBezTo>
                  <a:cubicBezTo>
                    <a:pt x="869294" y="3244633"/>
                    <a:pt x="869294" y="3244633"/>
                    <a:pt x="869294" y="3244633"/>
                  </a:cubicBezTo>
                  <a:lnTo>
                    <a:pt x="869294" y="3244633"/>
                  </a:lnTo>
                  <a:cubicBezTo>
                    <a:pt x="869294" y="3244633"/>
                    <a:pt x="869294" y="3244633"/>
                    <a:pt x="869294" y="3244633"/>
                  </a:cubicBezTo>
                  <a:cubicBezTo>
                    <a:pt x="869294" y="3134799"/>
                    <a:pt x="958346" y="3045747"/>
                    <a:pt x="1068180" y="3045747"/>
                  </a:cubicBezTo>
                  <a:cubicBezTo>
                    <a:pt x="1068180" y="3045747"/>
                    <a:pt x="1068180" y="3045747"/>
                    <a:pt x="1068180" y="3045747"/>
                  </a:cubicBezTo>
                  <a:lnTo>
                    <a:pt x="1068180" y="3045747"/>
                  </a:lnTo>
                  <a:close/>
                </a:path>
              </a:pathLst>
            </a:custGeom>
            <a:solidFill>
              <a:schemeClr val="tx1"/>
            </a:solidFill>
            <a:ln w="56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587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2B70FBA-A2DF-453C-9792-CA6E8DB0D3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66002" y="26006195"/>
              <a:ext cx="803198" cy="0"/>
            </a:xfrm>
            <a:prstGeom prst="straightConnector1">
              <a:avLst/>
            </a:prstGeom>
            <a:ln w="38100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9E97586-9F2C-9DFF-40C2-96B8A03EB0A2}"/>
                </a:ext>
              </a:extLst>
            </p:cNvPr>
            <p:cNvGrpSpPr/>
            <p:nvPr/>
          </p:nvGrpSpPr>
          <p:grpSpPr>
            <a:xfrm>
              <a:off x="15889156" y="24630804"/>
              <a:ext cx="2915679" cy="2915679"/>
              <a:chOff x="15103730" y="25501600"/>
              <a:chExt cx="7366000" cy="7366000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ABEBD63C-4112-7540-3450-5DE649D62F6B}"/>
                  </a:ext>
                </a:extLst>
              </p:cNvPr>
              <p:cNvSpPr/>
              <p:nvPr/>
            </p:nvSpPr>
            <p:spPr>
              <a:xfrm>
                <a:off x="15103730" y="25501600"/>
                <a:ext cx="7366000" cy="73660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87" dirty="0">
                  <a:solidFill>
                    <a:srgbClr val="254061"/>
                  </a:solidFill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CFCA4CE-2EEA-D339-02D3-8E53C47E04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50868" y="26669204"/>
                <a:ext cx="5271724" cy="5271724"/>
              </a:xfrm>
              <a:prstGeom prst="rect">
                <a:avLst/>
              </a:prstGeom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C2EB107-28FB-786E-8947-9CB545EDB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4846" y="1447323"/>
            <a:ext cx="17529085" cy="18323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49FA26-089A-D057-CF50-EE3110B747EE}"/>
              </a:ext>
            </a:extLst>
          </p:cNvPr>
          <p:cNvSpPr txBox="1"/>
          <p:nvPr/>
        </p:nvSpPr>
        <p:spPr>
          <a:xfrm>
            <a:off x="30016358" y="26847615"/>
            <a:ext cx="7922126" cy="1086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62" b="1" i="1" dirty="0" err="1">
                <a:latin typeface="Lato" panose="020F0502020204030203" pitchFamily="34" charset="0"/>
                <a:cs typeface="Segoe UI" panose="020B0502040204020203" pitchFamily="34" charset="0"/>
              </a:rPr>
              <a:t>michr.umich.edu</a:t>
            </a:r>
            <a:endParaRPr lang="en-US" sz="6462" b="1" i="1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6AF5D-CDA9-1DDE-C6EC-94379C102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24398" y="13397735"/>
            <a:ext cx="8965933" cy="8965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675488-04E4-89C6-E1FA-0F082FE3FD90}"/>
              </a:ext>
            </a:extLst>
          </p:cNvPr>
          <p:cNvSpPr/>
          <p:nvPr/>
        </p:nvSpPr>
        <p:spPr>
          <a:xfrm>
            <a:off x="13293969" y="22670869"/>
            <a:ext cx="11816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Lato" panose="020F0502020204030203" pitchFamily="34" charset="0"/>
                <a:cs typeface="Segoe UI" panose="020B0502040204020203" pitchFamily="34" charset="0"/>
              </a:rPr>
              <a:t>Visualize your findings with an image, graphic, or a key figure.</a:t>
            </a:r>
          </a:p>
          <a:p>
            <a:pPr algn="ctr"/>
            <a:endParaRPr lang="en-US" sz="1800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B5BCCD-BF63-E083-7401-AE8BD9238B62}"/>
              </a:ext>
            </a:extLst>
          </p:cNvPr>
          <p:cNvSpPr txBox="1"/>
          <p:nvPr/>
        </p:nvSpPr>
        <p:spPr>
          <a:xfrm>
            <a:off x="22048474" y="20814487"/>
            <a:ext cx="8965934" cy="6456126"/>
          </a:xfrm>
          <a:prstGeom prst="rect">
            <a:avLst/>
          </a:prstGeom>
          <a:solidFill>
            <a:srgbClr val="F002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169" b="1" dirty="0">
                <a:latin typeface="Arial" panose="020B0604020202020204" pitchFamily="34" charset="0"/>
                <a:cs typeface="Arial" panose="020B0604020202020204" pitchFamily="34" charset="0"/>
              </a:rPr>
              <a:t>¡IMPORTANT!</a:t>
            </a:r>
            <a:br>
              <a:rPr lang="en-US" sz="516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169" dirty="0">
                <a:latin typeface="Arial" panose="020B0604020202020204" pitchFamily="34" charset="0"/>
                <a:cs typeface="Arial" panose="020B0604020202020204" pitchFamily="34" charset="0"/>
              </a:rPr>
              <a:t>This MICHR GOLD M LOGO (in lower right corner) is ONLY to be used when another FULL MICHR logo with name spelled out is also used (example: MICHR logo centered at top) </a:t>
            </a:r>
          </a:p>
        </p:txBody>
      </p:sp>
    </p:spTree>
    <p:extLst>
      <p:ext uri="{BB962C8B-B14F-4D97-AF65-F5344CB8AC3E}">
        <p14:creationId xmlns:p14="http://schemas.microsoft.com/office/powerpoint/2010/main" val="99932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474EA2-0CC9-4093-8923-E745E0ED6E8A}"/>
              </a:ext>
            </a:extLst>
          </p:cNvPr>
          <p:cNvSpPr/>
          <p:nvPr/>
        </p:nvSpPr>
        <p:spPr>
          <a:xfrm>
            <a:off x="30280708" y="18936"/>
            <a:ext cx="8124092" cy="28803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D156B-56FB-4B25-BCB0-FED19EA74791}"/>
              </a:ext>
            </a:extLst>
          </p:cNvPr>
          <p:cNvSpPr/>
          <p:nvPr/>
        </p:nvSpPr>
        <p:spPr>
          <a:xfrm>
            <a:off x="0" y="0"/>
            <a:ext cx="8124092" cy="2880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23390C-F857-7121-A931-74123135362E}"/>
              </a:ext>
            </a:extLst>
          </p:cNvPr>
          <p:cNvSpPr/>
          <p:nvPr/>
        </p:nvSpPr>
        <p:spPr>
          <a:xfrm>
            <a:off x="0" y="0"/>
            <a:ext cx="38404800" cy="4330269"/>
          </a:xfrm>
          <a:prstGeom prst="rect">
            <a:avLst/>
          </a:prstGeom>
          <a:solidFill>
            <a:srgbClr val="254061"/>
          </a:solidFill>
          <a:ln>
            <a:noFill/>
          </a:ln>
          <a:effectLst>
            <a:outerShdw blurRad="675185" dist="120309" dir="2640000" sx="102000" sy="102000" algn="tl" rotWithShape="0">
              <a:prstClr val="black">
                <a:alpha val="65331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54061"/>
              </a:solidFill>
            </a:endParaRPr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8830" y="6022434"/>
            <a:ext cx="19770969" cy="7385538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Main finding</a:t>
            </a:r>
            <a:r>
              <a:rPr lang="en-US" sz="9692" b="1" dirty="0"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9692" dirty="0"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goes here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translated into </a:t>
            </a: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plain English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Emphasize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the important words.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65541" y="9597464"/>
            <a:ext cx="6993010" cy="20978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BACKGROUND: Who cares?</a:t>
            </a:r>
            <a:r>
              <a:rPr lang="en-US" sz="2908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Collected [what] from [population]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Another Method listed here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Tested it with X process.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Illustrate your methods.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If Community-engaged, try adding photos.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Try a flowchart!</a:t>
            </a: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RESULTS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Graph/table showing </a:t>
            </a: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essential results only</a:t>
            </a: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All the other correlations in the ammo bar.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additional result statements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 topics list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Summarize your findings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topics that will generate </a:t>
            </a: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 discussion with viewers</a:t>
            </a: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565541" y="7639862"/>
            <a:ext cx="3799511" cy="1272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PRESENTER:</a:t>
            </a:r>
            <a:r>
              <a:rPr lang="en-US" sz="2908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</a:t>
            </a:r>
            <a:endParaRPr lang="en-US" sz="3877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542196" y="4828532"/>
            <a:ext cx="5602338" cy="208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Title:</a:t>
            </a:r>
            <a:b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0896169" y="5302809"/>
            <a:ext cx="7016262" cy="12404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23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DATA Summary</a:t>
            </a:r>
          </a:p>
          <a:p>
            <a:endParaRPr lang="en-US" sz="4523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Delete this and replace it with your…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Graphs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Correlation tables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Figures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nuance that you’re worried about leaving out.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Keep it messy!</a:t>
            </a: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This section is just for you.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as many bullet points and/or sub-sections as you need to communicate (simply) your findings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33267597" y="23384816"/>
            <a:ext cx="73026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Authors</a:t>
            </a:r>
          </a:p>
          <a:p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Jane Smith, </a:t>
            </a:r>
            <a:r>
              <a:rPr lang="en-US" sz="2400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Project Manager</a:t>
            </a:r>
          </a:p>
          <a:p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Mary Smith, </a:t>
            </a:r>
            <a:r>
              <a:rPr lang="en-US" sz="2400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Researcher </a:t>
            </a:r>
            <a:b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John Smith, </a:t>
            </a:r>
            <a:r>
              <a:rPr lang="en-US" sz="2400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Director</a:t>
            </a:r>
          </a:p>
          <a:p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Smith, </a:t>
            </a:r>
            <a:r>
              <a:rPr lang="en-US" sz="2400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Science Writer</a:t>
            </a:r>
          </a:p>
          <a:p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Jacob Smith, </a:t>
            </a:r>
            <a:r>
              <a:rPr lang="en-US" sz="2400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Manager</a:t>
            </a:r>
          </a:p>
          <a:p>
            <a:endParaRPr lang="en-US" sz="2400" b="1" i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2400" b="1" i="1" dirty="0" err="1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michr.umich.edu</a:t>
            </a:r>
            <a:endParaRPr lang="en-US" sz="2400" b="1" i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endParaRPr lang="en-US" sz="2400" b="1" i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3CB4BE-B972-FD95-9210-343B39B0A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5743" y="22343996"/>
            <a:ext cx="4989930" cy="5385173"/>
          </a:xfrm>
          <a:prstGeom prst="rect">
            <a:avLst/>
          </a:prstGeom>
          <a:effectLst>
            <a:outerShdw blurRad="441473" dist="252809" dir="2700000" algn="tl" rotWithShape="0">
              <a:prstClr val="black">
                <a:alpha val="64836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DA57EFD-DD8F-5CD3-41DE-6C35676B8C5E}"/>
              </a:ext>
            </a:extLst>
          </p:cNvPr>
          <p:cNvGrpSpPr/>
          <p:nvPr/>
        </p:nvGrpSpPr>
        <p:grpSpPr>
          <a:xfrm>
            <a:off x="16091494" y="24630804"/>
            <a:ext cx="6221813" cy="2915679"/>
            <a:chOff x="15889156" y="24630804"/>
            <a:chExt cx="6221813" cy="2915679"/>
          </a:xfrm>
        </p:grpSpPr>
        <p:sp>
          <p:nvSpPr>
            <p:cNvPr id="38" name="Graphic 7">
              <a:extLst>
                <a:ext uri="{FF2B5EF4-FFF2-40B4-BE49-F238E27FC236}">
                  <a16:creationId xmlns:a16="http://schemas.microsoft.com/office/drawing/2014/main" id="{9914F9AF-0FB9-4924-8DCA-B46EEB713FE9}"/>
                </a:ext>
              </a:extLst>
            </p:cNvPr>
            <p:cNvSpPr/>
            <p:nvPr/>
          </p:nvSpPr>
          <p:spPr>
            <a:xfrm>
              <a:off x="20830927" y="24930699"/>
              <a:ext cx="1280042" cy="2460302"/>
            </a:xfrm>
            <a:custGeom>
              <a:avLst/>
              <a:gdLst>
                <a:gd name="connsiteX0" fmla="*/ 321256 w 2089376"/>
                <a:gd name="connsiteY0" fmla="*/ 0 h 3614056"/>
                <a:gd name="connsiteX1" fmla="*/ 0 w 2089376"/>
                <a:gd name="connsiteY1" fmla="*/ 321256 h 3614056"/>
                <a:gd name="connsiteX2" fmla="*/ 0 w 2089376"/>
                <a:gd name="connsiteY2" fmla="*/ 3292801 h 3614056"/>
                <a:gd name="connsiteX3" fmla="*/ 321256 w 2089376"/>
                <a:gd name="connsiteY3" fmla="*/ 3614057 h 3614056"/>
                <a:gd name="connsiteX4" fmla="*/ 1815047 w 2089376"/>
                <a:gd name="connsiteY4" fmla="*/ 3614057 h 3614056"/>
                <a:gd name="connsiteX5" fmla="*/ 2136303 w 2089376"/>
                <a:gd name="connsiteY5" fmla="*/ 3292801 h 3614056"/>
                <a:gd name="connsiteX6" fmla="*/ 2136303 w 2089376"/>
                <a:gd name="connsiteY6" fmla="*/ 321256 h 3614056"/>
                <a:gd name="connsiteX7" fmla="*/ 1815047 w 2089376"/>
                <a:gd name="connsiteY7" fmla="*/ 0 h 3614056"/>
                <a:gd name="connsiteX8" fmla="*/ 321256 w 2089376"/>
                <a:gd name="connsiteY8" fmla="*/ 0 h 3614056"/>
                <a:gd name="connsiteX9" fmla="*/ 889115 w 2089376"/>
                <a:gd name="connsiteY9" fmla="*/ 309397 h 3614056"/>
                <a:gd name="connsiteX10" fmla="*/ 1247302 w 2089376"/>
                <a:gd name="connsiteY10" fmla="*/ 309397 h 3614056"/>
                <a:gd name="connsiteX11" fmla="*/ 1289936 w 2089376"/>
                <a:gd name="connsiteY11" fmla="*/ 369650 h 3614056"/>
                <a:gd name="connsiteX12" fmla="*/ 1247302 w 2089376"/>
                <a:gd name="connsiteY12" fmla="*/ 429903 h 3614056"/>
                <a:gd name="connsiteX13" fmla="*/ 889115 w 2089376"/>
                <a:gd name="connsiteY13" fmla="*/ 429903 h 3614056"/>
                <a:gd name="connsiteX14" fmla="*/ 846480 w 2089376"/>
                <a:gd name="connsiteY14" fmla="*/ 369650 h 3614056"/>
                <a:gd name="connsiteX15" fmla="*/ 889115 w 2089376"/>
                <a:gd name="connsiteY15" fmla="*/ 309397 h 3614056"/>
                <a:gd name="connsiteX16" fmla="*/ 176468 w 2089376"/>
                <a:gd name="connsiteY16" fmla="*/ 738905 h 3614056"/>
                <a:gd name="connsiteX17" fmla="*/ 1959892 w 2089376"/>
                <a:gd name="connsiteY17" fmla="*/ 738905 h 3614056"/>
                <a:gd name="connsiteX18" fmla="*/ 1959892 w 2089376"/>
                <a:gd name="connsiteY18" fmla="*/ 2875208 h 3614056"/>
                <a:gd name="connsiteX19" fmla="*/ 176468 w 2089376"/>
                <a:gd name="connsiteY19" fmla="*/ 2875208 h 3614056"/>
                <a:gd name="connsiteX20" fmla="*/ 176468 w 2089376"/>
                <a:gd name="connsiteY20" fmla="*/ 738905 h 3614056"/>
                <a:gd name="connsiteX21" fmla="*/ 1068180 w 2089376"/>
                <a:gd name="connsiteY21" fmla="*/ 3045747 h 3614056"/>
                <a:gd name="connsiteX22" fmla="*/ 1068180 w 2089376"/>
                <a:gd name="connsiteY22" fmla="*/ 3045747 h 3614056"/>
                <a:gd name="connsiteX23" fmla="*/ 1267066 w 2089376"/>
                <a:gd name="connsiteY23" fmla="*/ 3244633 h 3614056"/>
                <a:gd name="connsiteX24" fmla="*/ 1267066 w 2089376"/>
                <a:gd name="connsiteY24" fmla="*/ 3244633 h 3614056"/>
                <a:gd name="connsiteX25" fmla="*/ 1267066 w 2089376"/>
                <a:gd name="connsiteY25" fmla="*/ 3244633 h 3614056"/>
                <a:gd name="connsiteX26" fmla="*/ 1267066 w 2089376"/>
                <a:gd name="connsiteY26" fmla="*/ 3244633 h 3614056"/>
                <a:gd name="connsiteX27" fmla="*/ 1068180 w 2089376"/>
                <a:gd name="connsiteY27" fmla="*/ 3443519 h 3614056"/>
                <a:gd name="connsiteX28" fmla="*/ 1068180 w 2089376"/>
                <a:gd name="connsiteY28" fmla="*/ 3443519 h 3614056"/>
                <a:gd name="connsiteX29" fmla="*/ 1068180 w 2089376"/>
                <a:gd name="connsiteY29" fmla="*/ 3443519 h 3614056"/>
                <a:gd name="connsiteX30" fmla="*/ 1068180 w 2089376"/>
                <a:gd name="connsiteY30" fmla="*/ 3443519 h 3614056"/>
                <a:gd name="connsiteX31" fmla="*/ 869294 w 2089376"/>
                <a:gd name="connsiteY31" fmla="*/ 3244633 h 3614056"/>
                <a:gd name="connsiteX32" fmla="*/ 869294 w 2089376"/>
                <a:gd name="connsiteY32" fmla="*/ 3244633 h 3614056"/>
                <a:gd name="connsiteX33" fmla="*/ 869294 w 2089376"/>
                <a:gd name="connsiteY33" fmla="*/ 3244633 h 3614056"/>
                <a:gd name="connsiteX34" fmla="*/ 869294 w 2089376"/>
                <a:gd name="connsiteY34" fmla="*/ 3244633 h 3614056"/>
                <a:gd name="connsiteX35" fmla="*/ 1068180 w 2089376"/>
                <a:gd name="connsiteY35" fmla="*/ 3045747 h 3614056"/>
                <a:gd name="connsiteX36" fmla="*/ 1068180 w 2089376"/>
                <a:gd name="connsiteY36" fmla="*/ 3045747 h 3614056"/>
                <a:gd name="connsiteX37" fmla="*/ 1068180 w 2089376"/>
                <a:gd name="connsiteY37" fmla="*/ 3045747 h 361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89376" h="3614056">
                  <a:moveTo>
                    <a:pt x="321256" y="0"/>
                  </a:moveTo>
                  <a:cubicBezTo>
                    <a:pt x="144562" y="0"/>
                    <a:pt x="0" y="144562"/>
                    <a:pt x="0" y="321256"/>
                  </a:cubicBezTo>
                  <a:lnTo>
                    <a:pt x="0" y="3292801"/>
                  </a:lnTo>
                  <a:cubicBezTo>
                    <a:pt x="0" y="3469495"/>
                    <a:pt x="144562" y="3614057"/>
                    <a:pt x="321256" y="3614057"/>
                  </a:cubicBezTo>
                  <a:lnTo>
                    <a:pt x="1815047" y="3614057"/>
                  </a:lnTo>
                  <a:cubicBezTo>
                    <a:pt x="1991741" y="3614057"/>
                    <a:pt x="2136303" y="3469495"/>
                    <a:pt x="2136303" y="3292801"/>
                  </a:cubicBezTo>
                  <a:lnTo>
                    <a:pt x="2136303" y="321256"/>
                  </a:lnTo>
                  <a:cubicBezTo>
                    <a:pt x="2136303" y="144562"/>
                    <a:pt x="1991741" y="0"/>
                    <a:pt x="1815047" y="0"/>
                  </a:cubicBezTo>
                  <a:lnTo>
                    <a:pt x="321256" y="0"/>
                  </a:lnTo>
                  <a:close/>
                  <a:moveTo>
                    <a:pt x="889115" y="309397"/>
                  </a:moveTo>
                  <a:lnTo>
                    <a:pt x="1247302" y="309397"/>
                  </a:lnTo>
                  <a:cubicBezTo>
                    <a:pt x="1270849" y="309397"/>
                    <a:pt x="1289936" y="336390"/>
                    <a:pt x="1289936" y="369650"/>
                  </a:cubicBezTo>
                  <a:cubicBezTo>
                    <a:pt x="1289936" y="402911"/>
                    <a:pt x="1270849" y="429903"/>
                    <a:pt x="1247302" y="429903"/>
                  </a:cubicBezTo>
                  <a:lnTo>
                    <a:pt x="889115" y="429903"/>
                  </a:lnTo>
                  <a:cubicBezTo>
                    <a:pt x="865567" y="429903"/>
                    <a:pt x="846480" y="402911"/>
                    <a:pt x="846480" y="369650"/>
                  </a:cubicBezTo>
                  <a:cubicBezTo>
                    <a:pt x="846480" y="336390"/>
                    <a:pt x="865567" y="309397"/>
                    <a:pt x="889115" y="309397"/>
                  </a:cubicBezTo>
                  <a:close/>
                  <a:moveTo>
                    <a:pt x="176468" y="738905"/>
                  </a:moveTo>
                  <a:lnTo>
                    <a:pt x="1959892" y="738905"/>
                  </a:lnTo>
                  <a:lnTo>
                    <a:pt x="1959892" y="2875208"/>
                  </a:lnTo>
                  <a:lnTo>
                    <a:pt x="176468" y="2875208"/>
                  </a:lnTo>
                  <a:lnTo>
                    <a:pt x="176468" y="738905"/>
                  </a:lnTo>
                  <a:close/>
                  <a:moveTo>
                    <a:pt x="1068180" y="3045747"/>
                  </a:moveTo>
                  <a:cubicBezTo>
                    <a:pt x="1068180" y="3045747"/>
                    <a:pt x="1068180" y="3045747"/>
                    <a:pt x="1068180" y="3045747"/>
                  </a:cubicBezTo>
                  <a:cubicBezTo>
                    <a:pt x="1178013" y="3045747"/>
                    <a:pt x="1267066" y="3134799"/>
                    <a:pt x="1267066" y="3244633"/>
                  </a:cubicBezTo>
                  <a:cubicBezTo>
                    <a:pt x="1267066" y="3244633"/>
                    <a:pt x="1267066" y="3244633"/>
                    <a:pt x="1267066" y="3244633"/>
                  </a:cubicBezTo>
                  <a:lnTo>
                    <a:pt x="1267066" y="3244633"/>
                  </a:lnTo>
                  <a:cubicBezTo>
                    <a:pt x="1267066" y="3244633"/>
                    <a:pt x="1267066" y="3244633"/>
                    <a:pt x="1267066" y="3244633"/>
                  </a:cubicBezTo>
                  <a:cubicBezTo>
                    <a:pt x="1267066" y="3354466"/>
                    <a:pt x="1178013" y="3443519"/>
                    <a:pt x="1068180" y="3443519"/>
                  </a:cubicBezTo>
                  <a:cubicBezTo>
                    <a:pt x="1068180" y="3443519"/>
                    <a:pt x="1068180" y="3443519"/>
                    <a:pt x="1068180" y="3443519"/>
                  </a:cubicBezTo>
                  <a:lnTo>
                    <a:pt x="1068180" y="3443519"/>
                  </a:lnTo>
                  <a:cubicBezTo>
                    <a:pt x="1068180" y="3443519"/>
                    <a:pt x="1068180" y="3443519"/>
                    <a:pt x="1068180" y="3443519"/>
                  </a:cubicBezTo>
                  <a:cubicBezTo>
                    <a:pt x="958346" y="3443519"/>
                    <a:pt x="869294" y="3354466"/>
                    <a:pt x="869294" y="3244633"/>
                  </a:cubicBezTo>
                  <a:cubicBezTo>
                    <a:pt x="869294" y="3244633"/>
                    <a:pt x="869294" y="3244633"/>
                    <a:pt x="869294" y="3244633"/>
                  </a:cubicBezTo>
                  <a:lnTo>
                    <a:pt x="869294" y="3244633"/>
                  </a:lnTo>
                  <a:cubicBezTo>
                    <a:pt x="869294" y="3244633"/>
                    <a:pt x="869294" y="3244633"/>
                    <a:pt x="869294" y="3244633"/>
                  </a:cubicBezTo>
                  <a:cubicBezTo>
                    <a:pt x="869294" y="3134799"/>
                    <a:pt x="958346" y="3045747"/>
                    <a:pt x="1068180" y="3045747"/>
                  </a:cubicBezTo>
                  <a:cubicBezTo>
                    <a:pt x="1068180" y="3045747"/>
                    <a:pt x="1068180" y="3045747"/>
                    <a:pt x="1068180" y="3045747"/>
                  </a:cubicBezTo>
                  <a:lnTo>
                    <a:pt x="1068180" y="3045747"/>
                  </a:lnTo>
                  <a:close/>
                </a:path>
              </a:pathLst>
            </a:custGeom>
            <a:solidFill>
              <a:schemeClr val="tx1"/>
            </a:solidFill>
            <a:ln w="56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587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2B70FBA-A2DF-453C-9792-CA6E8DB0D3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66002" y="26006195"/>
              <a:ext cx="803198" cy="0"/>
            </a:xfrm>
            <a:prstGeom prst="straightConnector1">
              <a:avLst/>
            </a:prstGeom>
            <a:ln w="38100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9E97586-9F2C-9DFF-40C2-96B8A03EB0A2}"/>
                </a:ext>
              </a:extLst>
            </p:cNvPr>
            <p:cNvGrpSpPr/>
            <p:nvPr/>
          </p:nvGrpSpPr>
          <p:grpSpPr>
            <a:xfrm>
              <a:off x="15889156" y="24630804"/>
              <a:ext cx="2915679" cy="2915679"/>
              <a:chOff x="15103730" y="25501600"/>
              <a:chExt cx="7366000" cy="7366000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ABEBD63C-4112-7540-3450-5DE649D62F6B}"/>
                  </a:ext>
                </a:extLst>
              </p:cNvPr>
              <p:cNvSpPr/>
              <p:nvPr/>
            </p:nvSpPr>
            <p:spPr>
              <a:xfrm>
                <a:off x="15103730" y="25501600"/>
                <a:ext cx="7366000" cy="73660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87" dirty="0">
                  <a:solidFill>
                    <a:srgbClr val="254061"/>
                  </a:solidFill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CFCA4CE-2EEA-D339-02D3-8E53C47E04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50868" y="26669204"/>
                <a:ext cx="5271724" cy="5271724"/>
              </a:xfrm>
              <a:prstGeom prst="rect">
                <a:avLst/>
              </a:prstGeom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27C111C-7728-50C1-B9BE-05985533E3A4}"/>
              </a:ext>
            </a:extLst>
          </p:cNvPr>
          <p:cNvGrpSpPr/>
          <p:nvPr/>
        </p:nvGrpSpPr>
        <p:grpSpPr>
          <a:xfrm>
            <a:off x="14762285" y="15118434"/>
            <a:ext cx="8880231" cy="7515171"/>
            <a:chOff x="13293969" y="15118434"/>
            <a:chExt cx="8880231" cy="751517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DC988AD-FB82-4850-84BE-0F496EB3BDC0}"/>
                </a:ext>
              </a:extLst>
            </p:cNvPr>
            <p:cNvSpPr/>
            <p:nvPr/>
          </p:nvSpPr>
          <p:spPr>
            <a:xfrm>
              <a:off x="13293969" y="21546897"/>
              <a:ext cx="8880231" cy="1086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31" dirty="0">
                  <a:latin typeface="Lato" panose="020F0502020204030203" pitchFamily="34" charset="0"/>
                  <a:cs typeface="Segoe UI" panose="020B0502040204020203" pitchFamily="34" charset="0"/>
                </a:rPr>
                <a:t>Visualize your findings.</a:t>
              </a:r>
            </a:p>
            <a:p>
              <a:endParaRPr lang="en-US" sz="3231" dirty="0">
                <a:latin typeface="Lato" panose="020F050202020403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0CB0925-390A-5822-51DF-66707C52F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93969" y="15118434"/>
              <a:ext cx="8880231" cy="588932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C2EB107-28FB-786E-8947-9CB545EDB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4846" y="1447323"/>
            <a:ext cx="17529085" cy="18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8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474EA2-0CC9-4093-8923-E745E0ED6E8A}"/>
              </a:ext>
            </a:extLst>
          </p:cNvPr>
          <p:cNvSpPr/>
          <p:nvPr/>
        </p:nvSpPr>
        <p:spPr>
          <a:xfrm>
            <a:off x="30280708" y="18936"/>
            <a:ext cx="8124092" cy="28803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D156B-56FB-4B25-BCB0-FED19EA74791}"/>
              </a:ext>
            </a:extLst>
          </p:cNvPr>
          <p:cNvSpPr/>
          <p:nvPr/>
        </p:nvSpPr>
        <p:spPr>
          <a:xfrm>
            <a:off x="0" y="0"/>
            <a:ext cx="8124092" cy="2880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23390C-F857-7121-A931-74123135362E}"/>
              </a:ext>
            </a:extLst>
          </p:cNvPr>
          <p:cNvSpPr/>
          <p:nvPr/>
        </p:nvSpPr>
        <p:spPr>
          <a:xfrm>
            <a:off x="0" y="0"/>
            <a:ext cx="38404800" cy="4330269"/>
          </a:xfrm>
          <a:prstGeom prst="rect">
            <a:avLst/>
          </a:prstGeom>
          <a:solidFill>
            <a:srgbClr val="254061"/>
          </a:solidFill>
          <a:ln>
            <a:noFill/>
          </a:ln>
          <a:effectLst>
            <a:outerShdw blurRad="675185" dist="120309" dir="2640000" sx="102000" sy="102000" algn="tl" rotWithShape="0">
              <a:prstClr val="black">
                <a:alpha val="65331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54061"/>
              </a:solidFill>
            </a:endParaRPr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8830" y="6022434"/>
            <a:ext cx="19770969" cy="7385538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9692" b="1" dirty="0">
                <a:solidFill>
                  <a:srgbClr val="253F60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Main finding</a:t>
            </a:r>
            <a:r>
              <a:rPr lang="en-US" sz="9692" b="1" dirty="0">
                <a:solidFill>
                  <a:srgbClr val="253F60"/>
                </a:solidFill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9692" dirty="0">
                <a:solidFill>
                  <a:srgbClr val="253F60"/>
                </a:solidFill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goes here</a:t>
            </a:r>
            <a:r>
              <a:rPr lang="en-US" sz="9692" dirty="0">
                <a:solidFill>
                  <a:srgbClr val="253F60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translated into </a:t>
            </a:r>
            <a:r>
              <a:rPr lang="en-US" sz="9692" b="1" dirty="0">
                <a:solidFill>
                  <a:srgbClr val="253F60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plain English</a:t>
            </a:r>
            <a:r>
              <a:rPr lang="en-US" sz="9692" dirty="0">
                <a:solidFill>
                  <a:srgbClr val="253F60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  <a:r>
              <a:rPr lang="en-US" sz="9692" b="1" dirty="0">
                <a:solidFill>
                  <a:srgbClr val="253F60"/>
                </a:solidFill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Emphasize</a:t>
            </a:r>
            <a:r>
              <a:rPr lang="en-US" sz="9692" dirty="0">
                <a:solidFill>
                  <a:srgbClr val="253F60"/>
                </a:solidFill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the important words.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65541" y="9597464"/>
            <a:ext cx="6993010" cy="20978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BACKGROUND: Who cares?</a:t>
            </a:r>
            <a:r>
              <a:rPr lang="en-US" sz="2908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Collected [what] from [population]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Another Method listed here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Tested it with X process.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Illustrate your methods.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If Community-engaged, try adding photos.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Try a flowchart!</a:t>
            </a: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RESULTS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Graph/table showing </a:t>
            </a: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essential results only</a:t>
            </a: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All the other correlations in the ammo bar.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additional result statements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 topics list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Summarize your findings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topics that will generate </a:t>
            </a: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 discussion with viewers</a:t>
            </a: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565541" y="7639862"/>
            <a:ext cx="3799511" cy="1272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PRESENTER:</a:t>
            </a:r>
            <a:r>
              <a:rPr lang="en-US" sz="2908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</a:t>
            </a:r>
            <a:endParaRPr lang="en-US" sz="3877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542196" y="4828532"/>
            <a:ext cx="5602338" cy="208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Title:</a:t>
            </a:r>
            <a:b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0896169" y="5302809"/>
            <a:ext cx="7016262" cy="12404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23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DATA Summary</a:t>
            </a:r>
          </a:p>
          <a:p>
            <a:endParaRPr lang="en-US" sz="4523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Delete this and replace it with your…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Graphs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Correlation tables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Figures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nuance that you’re worried about leaving out.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Keep it messy!</a:t>
            </a: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This section is just for you.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as many bullet points and/or sub-sections as you need to communicate (simply) your findings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33267597" y="23384816"/>
            <a:ext cx="73026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Authors</a:t>
            </a:r>
          </a:p>
          <a:p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Jane Smith, </a:t>
            </a:r>
            <a:r>
              <a:rPr lang="en-US" sz="2400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Project Manager</a:t>
            </a:r>
          </a:p>
          <a:p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Mary Smith, </a:t>
            </a:r>
            <a:r>
              <a:rPr lang="en-US" sz="2400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Researcher </a:t>
            </a:r>
            <a:b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John Smith, </a:t>
            </a:r>
            <a:r>
              <a:rPr lang="en-US" sz="2400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Director</a:t>
            </a:r>
          </a:p>
          <a:p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Smith, </a:t>
            </a:r>
            <a:r>
              <a:rPr lang="en-US" sz="2400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Science Writer</a:t>
            </a:r>
          </a:p>
          <a:p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Jacob Smith, </a:t>
            </a:r>
            <a:r>
              <a:rPr lang="en-US" sz="2400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Manager</a:t>
            </a:r>
          </a:p>
          <a:p>
            <a:endParaRPr lang="en-US" sz="2400" b="1" i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2400" b="1" i="1" dirty="0" err="1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michr.umich.edu</a:t>
            </a:r>
            <a:endParaRPr lang="en-US" sz="2400" b="1" i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endParaRPr lang="en-US" sz="2400" b="1" i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3CB4BE-B972-FD95-9210-343B39B0A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5743" y="22343996"/>
            <a:ext cx="4989930" cy="5385173"/>
          </a:xfrm>
          <a:prstGeom prst="rect">
            <a:avLst/>
          </a:prstGeom>
          <a:effectLst>
            <a:outerShdw blurRad="441473" dist="252809" dir="2700000" algn="tl" rotWithShape="0">
              <a:prstClr val="black">
                <a:alpha val="64836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DA57EFD-DD8F-5CD3-41DE-6C35676B8C5E}"/>
              </a:ext>
            </a:extLst>
          </p:cNvPr>
          <p:cNvGrpSpPr/>
          <p:nvPr/>
        </p:nvGrpSpPr>
        <p:grpSpPr>
          <a:xfrm>
            <a:off x="16091494" y="24630804"/>
            <a:ext cx="6221813" cy="2915679"/>
            <a:chOff x="15889156" y="24630804"/>
            <a:chExt cx="6221813" cy="2915679"/>
          </a:xfrm>
        </p:grpSpPr>
        <p:sp>
          <p:nvSpPr>
            <p:cNvPr id="38" name="Graphic 7">
              <a:extLst>
                <a:ext uri="{FF2B5EF4-FFF2-40B4-BE49-F238E27FC236}">
                  <a16:creationId xmlns:a16="http://schemas.microsoft.com/office/drawing/2014/main" id="{9914F9AF-0FB9-4924-8DCA-B46EEB713FE9}"/>
                </a:ext>
              </a:extLst>
            </p:cNvPr>
            <p:cNvSpPr/>
            <p:nvPr/>
          </p:nvSpPr>
          <p:spPr>
            <a:xfrm>
              <a:off x="20830927" y="24930699"/>
              <a:ext cx="1280042" cy="2460302"/>
            </a:xfrm>
            <a:custGeom>
              <a:avLst/>
              <a:gdLst>
                <a:gd name="connsiteX0" fmla="*/ 321256 w 2089376"/>
                <a:gd name="connsiteY0" fmla="*/ 0 h 3614056"/>
                <a:gd name="connsiteX1" fmla="*/ 0 w 2089376"/>
                <a:gd name="connsiteY1" fmla="*/ 321256 h 3614056"/>
                <a:gd name="connsiteX2" fmla="*/ 0 w 2089376"/>
                <a:gd name="connsiteY2" fmla="*/ 3292801 h 3614056"/>
                <a:gd name="connsiteX3" fmla="*/ 321256 w 2089376"/>
                <a:gd name="connsiteY3" fmla="*/ 3614057 h 3614056"/>
                <a:gd name="connsiteX4" fmla="*/ 1815047 w 2089376"/>
                <a:gd name="connsiteY4" fmla="*/ 3614057 h 3614056"/>
                <a:gd name="connsiteX5" fmla="*/ 2136303 w 2089376"/>
                <a:gd name="connsiteY5" fmla="*/ 3292801 h 3614056"/>
                <a:gd name="connsiteX6" fmla="*/ 2136303 w 2089376"/>
                <a:gd name="connsiteY6" fmla="*/ 321256 h 3614056"/>
                <a:gd name="connsiteX7" fmla="*/ 1815047 w 2089376"/>
                <a:gd name="connsiteY7" fmla="*/ 0 h 3614056"/>
                <a:gd name="connsiteX8" fmla="*/ 321256 w 2089376"/>
                <a:gd name="connsiteY8" fmla="*/ 0 h 3614056"/>
                <a:gd name="connsiteX9" fmla="*/ 889115 w 2089376"/>
                <a:gd name="connsiteY9" fmla="*/ 309397 h 3614056"/>
                <a:gd name="connsiteX10" fmla="*/ 1247302 w 2089376"/>
                <a:gd name="connsiteY10" fmla="*/ 309397 h 3614056"/>
                <a:gd name="connsiteX11" fmla="*/ 1289936 w 2089376"/>
                <a:gd name="connsiteY11" fmla="*/ 369650 h 3614056"/>
                <a:gd name="connsiteX12" fmla="*/ 1247302 w 2089376"/>
                <a:gd name="connsiteY12" fmla="*/ 429903 h 3614056"/>
                <a:gd name="connsiteX13" fmla="*/ 889115 w 2089376"/>
                <a:gd name="connsiteY13" fmla="*/ 429903 h 3614056"/>
                <a:gd name="connsiteX14" fmla="*/ 846480 w 2089376"/>
                <a:gd name="connsiteY14" fmla="*/ 369650 h 3614056"/>
                <a:gd name="connsiteX15" fmla="*/ 889115 w 2089376"/>
                <a:gd name="connsiteY15" fmla="*/ 309397 h 3614056"/>
                <a:gd name="connsiteX16" fmla="*/ 176468 w 2089376"/>
                <a:gd name="connsiteY16" fmla="*/ 738905 h 3614056"/>
                <a:gd name="connsiteX17" fmla="*/ 1959892 w 2089376"/>
                <a:gd name="connsiteY17" fmla="*/ 738905 h 3614056"/>
                <a:gd name="connsiteX18" fmla="*/ 1959892 w 2089376"/>
                <a:gd name="connsiteY18" fmla="*/ 2875208 h 3614056"/>
                <a:gd name="connsiteX19" fmla="*/ 176468 w 2089376"/>
                <a:gd name="connsiteY19" fmla="*/ 2875208 h 3614056"/>
                <a:gd name="connsiteX20" fmla="*/ 176468 w 2089376"/>
                <a:gd name="connsiteY20" fmla="*/ 738905 h 3614056"/>
                <a:gd name="connsiteX21" fmla="*/ 1068180 w 2089376"/>
                <a:gd name="connsiteY21" fmla="*/ 3045747 h 3614056"/>
                <a:gd name="connsiteX22" fmla="*/ 1068180 w 2089376"/>
                <a:gd name="connsiteY22" fmla="*/ 3045747 h 3614056"/>
                <a:gd name="connsiteX23" fmla="*/ 1267066 w 2089376"/>
                <a:gd name="connsiteY23" fmla="*/ 3244633 h 3614056"/>
                <a:gd name="connsiteX24" fmla="*/ 1267066 w 2089376"/>
                <a:gd name="connsiteY24" fmla="*/ 3244633 h 3614056"/>
                <a:gd name="connsiteX25" fmla="*/ 1267066 w 2089376"/>
                <a:gd name="connsiteY25" fmla="*/ 3244633 h 3614056"/>
                <a:gd name="connsiteX26" fmla="*/ 1267066 w 2089376"/>
                <a:gd name="connsiteY26" fmla="*/ 3244633 h 3614056"/>
                <a:gd name="connsiteX27" fmla="*/ 1068180 w 2089376"/>
                <a:gd name="connsiteY27" fmla="*/ 3443519 h 3614056"/>
                <a:gd name="connsiteX28" fmla="*/ 1068180 w 2089376"/>
                <a:gd name="connsiteY28" fmla="*/ 3443519 h 3614056"/>
                <a:gd name="connsiteX29" fmla="*/ 1068180 w 2089376"/>
                <a:gd name="connsiteY29" fmla="*/ 3443519 h 3614056"/>
                <a:gd name="connsiteX30" fmla="*/ 1068180 w 2089376"/>
                <a:gd name="connsiteY30" fmla="*/ 3443519 h 3614056"/>
                <a:gd name="connsiteX31" fmla="*/ 869294 w 2089376"/>
                <a:gd name="connsiteY31" fmla="*/ 3244633 h 3614056"/>
                <a:gd name="connsiteX32" fmla="*/ 869294 w 2089376"/>
                <a:gd name="connsiteY32" fmla="*/ 3244633 h 3614056"/>
                <a:gd name="connsiteX33" fmla="*/ 869294 w 2089376"/>
                <a:gd name="connsiteY33" fmla="*/ 3244633 h 3614056"/>
                <a:gd name="connsiteX34" fmla="*/ 869294 w 2089376"/>
                <a:gd name="connsiteY34" fmla="*/ 3244633 h 3614056"/>
                <a:gd name="connsiteX35" fmla="*/ 1068180 w 2089376"/>
                <a:gd name="connsiteY35" fmla="*/ 3045747 h 3614056"/>
                <a:gd name="connsiteX36" fmla="*/ 1068180 w 2089376"/>
                <a:gd name="connsiteY36" fmla="*/ 3045747 h 3614056"/>
                <a:gd name="connsiteX37" fmla="*/ 1068180 w 2089376"/>
                <a:gd name="connsiteY37" fmla="*/ 3045747 h 361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89376" h="3614056">
                  <a:moveTo>
                    <a:pt x="321256" y="0"/>
                  </a:moveTo>
                  <a:cubicBezTo>
                    <a:pt x="144562" y="0"/>
                    <a:pt x="0" y="144562"/>
                    <a:pt x="0" y="321256"/>
                  </a:cubicBezTo>
                  <a:lnTo>
                    <a:pt x="0" y="3292801"/>
                  </a:lnTo>
                  <a:cubicBezTo>
                    <a:pt x="0" y="3469495"/>
                    <a:pt x="144562" y="3614057"/>
                    <a:pt x="321256" y="3614057"/>
                  </a:cubicBezTo>
                  <a:lnTo>
                    <a:pt x="1815047" y="3614057"/>
                  </a:lnTo>
                  <a:cubicBezTo>
                    <a:pt x="1991741" y="3614057"/>
                    <a:pt x="2136303" y="3469495"/>
                    <a:pt x="2136303" y="3292801"/>
                  </a:cubicBezTo>
                  <a:lnTo>
                    <a:pt x="2136303" y="321256"/>
                  </a:lnTo>
                  <a:cubicBezTo>
                    <a:pt x="2136303" y="144562"/>
                    <a:pt x="1991741" y="0"/>
                    <a:pt x="1815047" y="0"/>
                  </a:cubicBezTo>
                  <a:lnTo>
                    <a:pt x="321256" y="0"/>
                  </a:lnTo>
                  <a:close/>
                  <a:moveTo>
                    <a:pt x="889115" y="309397"/>
                  </a:moveTo>
                  <a:lnTo>
                    <a:pt x="1247302" y="309397"/>
                  </a:lnTo>
                  <a:cubicBezTo>
                    <a:pt x="1270849" y="309397"/>
                    <a:pt x="1289936" y="336390"/>
                    <a:pt x="1289936" y="369650"/>
                  </a:cubicBezTo>
                  <a:cubicBezTo>
                    <a:pt x="1289936" y="402911"/>
                    <a:pt x="1270849" y="429903"/>
                    <a:pt x="1247302" y="429903"/>
                  </a:cubicBezTo>
                  <a:lnTo>
                    <a:pt x="889115" y="429903"/>
                  </a:lnTo>
                  <a:cubicBezTo>
                    <a:pt x="865567" y="429903"/>
                    <a:pt x="846480" y="402911"/>
                    <a:pt x="846480" y="369650"/>
                  </a:cubicBezTo>
                  <a:cubicBezTo>
                    <a:pt x="846480" y="336390"/>
                    <a:pt x="865567" y="309397"/>
                    <a:pt x="889115" y="309397"/>
                  </a:cubicBezTo>
                  <a:close/>
                  <a:moveTo>
                    <a:pt x="176468" y="738905"/>
                  </a:moveTo>
                  <a:lnTo>
                    <a:pt x="1959892" y="738905"/>
                  </a:lnTo>
                  <a:lnTo>
                    <a:pt x="1959892" y="2875208"/>
                  </a:lnTo>
                  <a:lnTo>
                    <a:pt x="176468" y="2875208"/>
                  </a:lnTo>
                  <a:lnTo>
                    <a:pt x="176468" y="738905"/>
                  </a:lnTo>
                  <a:close/>
                  <a:moveTo>
                    <a:pt x="1068180" y="3045747"/>
                  </a:moveTo>
                  <a:cubicBezTo>
                    <a:pt x="1068180" y="3045747"/>
                    <a:pt x="1068180" y="3045747"/>
                    <a:pt x="1068180" y="3045747"/>
                  </a:cubicBezTo>
                  <a:cubicBezTo>
                    <a:pt x="1178013" y="3045747"/>
                    <a:pt x="1267066" y="3134799"/>
                    <a:pt x="1267066" y="3244633"/>
                  </a:cubicBezTo>
                  <a:cubicBezTo>
                    <a:pt x="1267066" y="3244633"/>
                    <a:pt x="1267066" y="3244633"/>
                    <a:pt x="1267066" y="3244633"/>
                  </a:cubicBezTo>
                  <a:lnTo>
                    <a:pt x="1267066" y="3244633"/>
                  </a:lnTo>
                  <a:cubicBezTo>
                    <a:pt x="1267066" y="3244633"/>
                    <a:pt x="1267066" y="3244633"/>
                    <a:pt x="1267066" y="3244633"/>
                  </a:cubicBezTo>
                  <a:cubicBezTo>
                    <a:pt x="1267066" y="3354466"/>
                    <a:pt x="1178013" y="3443519"/>
                    <a:pt x="1068180" y="3443519"/>
                  </a:cubicBezTo>
                  <a:cubicBezTo>
                    <a:pt x="1068180" y="3443519"/>
                    <a:pt x="1068180" y="3443519"/>
                    <a:pt x="1068180" y="3443519"/>
                  </a:cubicBezTo>
                  <a:lnTo>
                    <a:pt x="1068180" y="3443519"/>
                  </a:lnTo>
                  <a:cubicBezTo>
                    <a:pt x="1068180" y="3443519"/>
                    <a:pt x="1068180" y="3443519"/>
                    <a:pt x="1068180" y="3443519"/>
                  </a:cubicBezTo>
                  <a:cubicBezTo>
                    <a:pt x="958346" y="3443519"/>
                    <a:pt x="869294" y="3354466"/>
                    <a:pt x="869294" y="3244633"/>
                  </a:cubicBezTo>
                  <a:cubicBezTo>
                    <a:pt x="869294" y="3244633"/>
                    <a:pt x="869294" y="3244633"/>
                    <a:pt x="869294" y="3244633"/>
                  </a:cubicBezTo>
                  <a:lnTo>
                    <a:pt x="869294" y="3244633"/>
                  </a:lnTo>
                  <a:cubicBezTo>
                    <a:pt x="869294" y="3244633"/>
                    <a:pt x="869294" y="3244633"/>
                    <a:pt x="869294" y="3244633"/>
                  </a:cubicBezTo>
                  <a:cubicBezTo>
                    <a:pt x="869294" y="3134799"/>
                    <a:pt x="958346" y="3045747"/>
                    <a:pt x="1068180" y="3045747"/>
                  </a:cubicBezTo>
                  <a:cubicBezTo>
                    <a:pt x="1068180" y="3045747"/>
                    <a:pt x="1068180" y="3045747"/>
                    <a:pt x="1068180" y="3045747"/>
                  </a:cubicBezTo>
                  <a:lnTo>
                    <a:pt x="1068180" y="3045747"/>
                  </a:lnTo>
                  <a:close/>
                </a:path>
              </a:pathLst>
            </a:custGeom>
            <a:solidFill>
              <a:schemeClr val="bg2"/>
            </a:solidFill>
            <a:ln w="56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587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2B70FBA-A2DF-453C-9792-CA6E8DB0D3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66002" y="26006195"/>
              <a:ext cx="803198" cy="0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9E97586-9F2C-9DFF-40C2-96B8A03EB0A2}"/>
                </a:ext>
              </a:extLst>
            </p:cNvPr>
            <p:cNvGrpSpPr/>
            <p:nvPr/>
          </p:nvGrpSpPr>
          <p:grpSpPr>
            <a:xfrm>
              <a:off x="15889156" y="24630804"/>
              <a:ext cx="2915679" cy="2915679"/>
              <a:chOff x="15103730" y="25501600"/>
              <a:chExt cx="7366000" cy="7366000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ABEBD63C-4112-7540-3450-5DE649D62F6B}"/>
                  </a:ext>
                </a:extLst>
              </p:cNvPr>
              <p:cNvSpPr/>
              <p:nvPr/>
            </p:nvSpPr>
            <p:spPr>
              <a:xfrm>
                <a:off x="15103730" y="25501600"/>
                <a:ext cx="7366000" cy="73660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87" dirty="0">
                  <a:solidFill>
                    <a:srgbClr val="254061"/>
                  </a:solidFill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CFCA4CE-2EEA-D339-02D3-8E53C47E04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50868" y="26669204"/>
                <a:ext cx="5271724" cy="5271724"/>
              </a:xfrm>
              <a:prstGeom prst="rect">
                <a:avLst/>
              </a:prstGeom>
            </p:spPr>
          </p:pic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ADC988AD-FB82-4850-84BE-0F496EB3BDC0}"/>
              </a:ext>
            </a:extLst>
          </p:cNvPr>
          <p:cNvSpPr/>
          <p:nvPr/>
        </p:nvSpPr>
        <p:spPr>
          <a:xfrm>
            <a:off x="16031422" y="22762839"/>
            <a:ext cx="8880231" cy="1086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31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Visualize your findings.</a:t>
            </a:r>
          </a:p>
          <a:p>
            <a:endParaRPr lang="en-US" sz="323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2EB107-28FB-786E-8947-9CB545EDB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4846" y="1447323"/>
            <a:ext cx="17529085" cy="1832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4EEC7C-FEE4-307D-4073-5E0408415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58625" y="14319333"/>
            <a:ext cx="11419876" cy="75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3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474EA2-0CC9-4093-8923-E745E0ED6E8A}"/>
              </a:ext>
            </a:extLst>
          </p:cNvPr>
          <p:cNvSpPr/>
          <p:nvPr/>
        </p:nvSpPr>
        <p:spPr>
          <a:xfrm>
            <a:off x="30280708" y="-76200"/>
            <a:ext cx="8124092" cy="28803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EB2736-39FB-B985-CA38-0B07C253FB6E}"/>
              </a:ext>
            </a:extLst>
          </p:cNvPr>
          <p:cNvSpPr/>
          <p:nvPr/>
        </p:nvSpPr>
        <p:spPr>
          <a:xfrm>
            <a:off x="29550043" y="22954360"/>
            <a:ext cx="8854757" cy="5849240"/>
          </a:xfrm>
          <a:prstGeom prst="rect">
            <a:avLst/>
          </a:prstGeom>
          <a:solidFill>
            <a:srgbClr val="253F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D156B-56FB-4B25-BCB0-FED19EA74791}"/>
              </a:ext>
            </a:extLst>
          </p:cNvPr>
          <p:cNvSpPr/>
          <p:nvPr/>
        </p:nvSpPr>
        <p:spPr>
          <a:xfrm>
            <a:off x="0" y="0"/>
            <a:ext cx="8124092" cy="28803600"/>
          </a:xfrm>
          <a:prstGeom prst="rect">
            <a:avLst/>
          </a:prstGeom>
          <a:solidFill>
            <a:srgbClr val="F3C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8831" y="2215662"/>
            <a:ext cx="17776980" cy="7385538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Main finding</a:t>
            </a:r>
            <a:r>
              <a:rPr lang="en-US" sz="9692" b="1" dirty="0"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9692" dirty="0"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goes here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translated into </a:t>
            </a: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plain English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Emphasize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the important words.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C988AD-FB82-4850-84BE-0F496EB3BDC0}"/>
              </a:ext>
            </a:extLst>
          </p:cNvPr>
          <p:cNvSpPr/>
          <p:nvPr/>
        </p:nvSpPr>
        <p:spPr>
          <a:xfrm>
            <a:off x="13293969" y="21239134"/>
            <a:ext cx="11816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Lato" panose="020F0502020204030203" pitchFamily="34" charset="0"/>
                <a:cs typeface="Segoe UI" panose="020B0502040204020203" pitchFamily="34" charset="0"/>
              </a:rPr>
              <a:t>Visualize your findings with an image, graphic, or a key figure.</a:t>
            </a:r>
          </a:p>
          <a:p>
            <a:pPr algn="ctr"/>
            <a:endParaRPr lang="en-US" sz="1800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65541" y="5880025"/>
            <a:ext cx="6993010" cy="22591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b="1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BACKGROUND: Who cares?</a:t>
            </a:r>
            <a:r>
              <a:rPr lang="en-US" sz="2908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2908" b="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908" b="1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2908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Collected [what] from [population]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2908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Tested it with X process.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2908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Illustrate your methods if you can.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2908" b="1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Try a flowchart!</a:t>
            </a: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908" b="1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RESULTS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8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Graph/table showing </a:t>
            </a:r>
            <a:r>
              <a:rPr lang="en-US" sz="2908" b="1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essential results only</a:t>
            </a:r>
            <a:r>
              <a:rPr lang="en-US" sz="2908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8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All the other correlations in the ammo bar.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8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additional result statements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908" b="1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8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 topics list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8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topics that will generate </a:t>
            </a:r>
            <a:r>
              <a:rPr lang="en-US" sz="2908" b="1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 discussion with viewers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8" b="1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key words, phrases that help you generate topics to discuss</a:t>
            </a: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565541" y="3484798"/>
            <a:ext cx="3799511" cy="1272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PRESENTER:</a:t>
            </a:r>
            <a:r>
              <a:rPr lang="en-US" sz="2908" b="1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877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</a:t>
            </a:r>
            <a:endParaRPr lang="en-US" sz="3877" b="1" dirty="0">
              <a:solidFill>
                <a:srgbClr val="253F6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542196" y="673468"/>
            <a:ext cx="5602338" cy="208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62" b="1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Title:</a:t>
            </a:r>
            <a:br>
              <a:rPr lang="en-US" sz="6462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6462" dirty="0">
                <a:solidFill>
                  <a:srgbClr val="253F6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0896169" y="13161379"/>
            <a:ext cx="7016262" cy="882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23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DATA Summary</a:t>
            </a:r>
          </a:p>
          <a:p>
            <a:endParaRPr lang="en-US" sz="4523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Delete this and replace it with your…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Graphs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Correlation tables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Figures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nuance that you’re worried about leaving out.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Keep it messy!</a:t>
            </a: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This section is just for you.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30896170" y="8657416"/>
            <a:ext cx="7302606" cy="367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Authors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Jane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Project Manager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Mary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Researcher </a:t>
            </a:r>
            <a:b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John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Director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Science Writer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Jacob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Manager</a:t>
            </a:r>
            <a:endParaRPr lang="en-US" sz="3877" b="1" i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915F9-1976-AC96-6B53-E5696CF70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021" y="23799196"/>
            <a:ext cx="5033673" cy="4127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3CB4BE-B972-FD95-9210-343B39B0A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1352" y="876793"/>
            <a:ext cx="6274173" cy="6771138"/>
          </a:xfrm>
          <a:prstGeom prst="rect">
            <a:avLst/>
          </a:prstGeom>
          <a:effectLst>
            <a:outerShdw blurRad="441473" dist="252809" dir="2700000" algn="tl" rotWithShape="0">
              <a:prstClr val="black">
                <a:alpha val="64836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09DD88-A324-849D-1665-93DEC11B2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9433" y="11579671"/>
            <a:ext cx="8965934" cy="893584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B1DB30D-BE18-8C9A-86BD-78892CB0B3BB}"/>
              </a:ext>
            </a:extLst>
          </p:cNvPr>
          <p:cNvGrpSpPr/>
          <p:nvPr/>
        </p:nvGrpSpPr>
        <p:grpSpPr>
          <a:xfrm>
            <a:off x="16091494" y="24630804"/>
            <a:ext cx="6221813" cy="2915679"/>
            <a:chOff x="15889156" y="24630804"/>
            <a:chExt cx="6221813" cy="2915679"/>
          </a:xfrm>
        </p:grpSpPr>
        <p:sp>
          <p:nvSpPr>
            <p:cNvPr id="3" name="Graphic 7">
              <a:extLst>
                <a:ext uri="{FF2B5EF4-FFF2-40B4-BE49-F238E27FC236}">
                  <a16:creationId xmlns:a16="http://schemas.microsoft.com/office/drawing/2014/main" id="{C18396A8-A8F4-6413-6634-8A2CD9DDC5C6}"/>
                </a:ext>
              </a:extLst>
            </p:cNvPr>
            <p:cNvSpPr/>
            <p:nvPr/>
          </p:nvSpPr>
          <p:spPr>
            <a:xfrm>
              <a:off x="20830927" y="24930699"/>
              <a:ext cx="1280042" cy="2460302"/>
            </a:xfrm>
            <a:custGeom>
              <a:avLst/>
              <a:gdLst>
                <a:gd name="connsiteX0" fmla="*/ 321256 w 2089376"/>
                <a:gd name="connsiteY0" fmla="*/ 0 h 3614056"/>
                <a:gd name="connsiteX1" fmla="*/ 0 w 2089376"/>
                <a:gd name="connsiteY1" fmla="*/ 321256 h 3614056"/>
                <a:gd name="connsiteX2" fmla="*/ 0 w 2089376"/>
                <a:gd name="connsiteY2" fmla="*/ 3292801 h 3614056"/>
                <a:gd name="connsiteX3" fmla="*/ 321256 w 2089376"/>
                <a:gd name="connsiteY3" fmla="*/ 3614057 h 3614056"/>
                <a:gd name="connsiteX4" fmla="*/ 1815047 w 2089376"/>
                <a:gd name="connsiteY4" fmla="*/ 3614057 h 3614056"/>
                <a:gd name="connsiteX5" fmla="*/ 2136303 w 2089376"/>
                <a:gd name="connsiteY5" fmla="*/ 3292801 h 3614056"/>
                <a:gd name="connsiteX6" fmla="*/ 2136303 w 2089376"/>
                <a:gd name="connsiteY6" fmla="*/ 321256 h 3614056"/>
                <a:gd name="connsiteX7" fmla="*/ 1815047 w 2089376"/>
                <a:gd name="connsiteY7" fmla="*/ 0 h 3614056"/>
                <a:gd name="connsiteX8" fmla="*/ 321256 w 2089376"/>
                <a:gd name="connsiteY8" fmla="*/ 0 h 3614056"/>
                <a:gd name="connsiteX9" fmla="*/ 889115 w 2089376"/>
                <a:gd name="connsiteY9" fmla="*/ 309397 h 3614056"/>
                <a:gd name="connsiteX10" fmla="*/ 1247302 w 2089376"/>
                <a:gd name="connsiteY10" fmla="*/ 309397 h 3614056"/>
                <a:gd name="connsiteX11" fmla="*/ 1289936 w 2089376"/>
                <a:gd name="connsiteY11" fmla="*/ 369650 h 3614056"/>
                <a:gd name="connsiteX12" fmla="*/ 1247302 w 2089376"/>
                <a:gd name="connsiteY12" fmla="*/ 429903 h 3614056"/>
                <a:gd name="connsiteX13" fmla="*/ 889115 w 2089376"/>
                <a:gd name="connsiteY13" fmla="*/ 429903 h 3614056"/>
                <a:gd name="connsiteX14" fmla="*/ 846480 w 2089376"/>
                <a:gd name="connsiteY14" fmla="*/ 369650 h 3614056"/>
                <a:gd name="connsiteX15" fmla="*/ 889115 w 2089376"/>
                <a:gd name="connsiteY15" fmla="*/ 309397 h 3614056"/>
                <a:gd name="connsiteX16" fmla="*/ 176468 w 2089376"/>
                <a:gd name="connsiteY16" fmla="*/ 738905 h 3614056"/>
                <a:gd name="connsiteX17" fmla="*/ 1959892 w 2089376"/>
                <a:gd name="connsiteY17" fmla="*/ 738905 h 3614056"/>
                <a:gd name="connsiteX18" fmla="*/ 1959892 w 2089376"/>
                <a:gd name="connsiteY18" fmla="*/ 2875208 h 3614056"/>
                <a:gd name="connsiteX19" fmla="*/ 176468 w 2089376"/>
                <a:gd name="connsiteY19" fmla="*/ 2875208 h 3614056"/>
                <a:gd name="connsiteX20" fmla="*/ 176468 w 2089376"/>
                <a:gd name="connsiteY20" fmla="*/ 738905 h 3614056"/>
                <a:gd name="connsiteX21" fmla="*/ 1068180 w 2089376"/>
                <a:gd name="connsiteY21" fmla="*/ 3045747 h 3614056"/>
                <a:gd name="connsiteX22" fmla="*/ 1068180 w 2089376"/>
                <a:gd name="connsiteY22" fmla="*/ 3045747 h 3614056"/>
                <a:gd name="connsiteX23" fmla="*/ 1267066 w 2089376"/>
                <a:gd name="connsiteY23" fmla="*/ 3244633 h 3614056"/>
                <a:gd name="connsiteX24" fmla="*/ 1267066 w 2089376"/>
                <a:gd name="connsiteY24" fmla="*/ 3244633 h 3614056"/>
                <a:gd name="connsiteX25" fmla="*/ 1267066 w 2089376"/>
                <a:gd name="connsiteY25" fmla="*/ 3244633 h 3614056"/>
                <a:gd name="connsiteX26" fmla="*/ 1267066 w 2089376"/>
                <a:gd name="connsiteY26" fmla="*/ 3244633 h 3614056"/>
                <a:gd name="connsiteX27" fmla="*/ 1068180 w 2089376"/>
                <a:gd name="connsiteY27" fmla="*/ 3443519 h 3614056"/>
                <a:gd name="connsiteX28" fmla="*/ 1068180 w 2089376"/>
                <a:gd name="connsiteY28" fmla="*/ 3443519 h 3614056"/>
                <a:gd name="connsiteX29" fmla="*/ 1068180 w 2089376"/>
                <a:gd name="connsiteY29" fmla="*/ 3443519 h 3614056"/>
                <a:gd name="connsiteX30" fmla="*/ 1068180 w 2089376"/>
                <a:gd name="connsiteY30" fmla="*/ 3443519 h 3614056"/>
                <a:gd name="connsiteX31" fmla="*/ 869294 w 2089376"/>
                <a:gd name="connsiteY31" fmla="*/ 3244633 h 3614056"/>
                <a:gd name="connsiteX32" fmla="*/ 869294 w 2089376"/>
                <a:gd name="connsiteY32" fmla="*/ 3244633 h 3614056"/>
                <a:gd name="connsiteX33" fmla="*/ 869294 w 2089376"/>
                <a:gd name="connsiteY33" fmla="*/ 3244633 h 3614056"/>
                <a:gd name="connsiteX34" fmla="*/ 869294 w 2089376"/>
                <a:gd name="connsiteY34" fmla="*/ 3244633 h 3614056"/>
                <a:gd name="connsiteX35" fmla="*/ 1068180 w 2089376"/>
                <a:gd name="connsiteY35" fmla="*/ 3045747 h 3614056"/>
                <a:gd name="connsiteX36" fmla="*/ 1068180 w 2089376"/>
                <a:gd name="connsiteY36" fmla="*/ 3045747 h 3614056"/>
                <a:gd name="connsiteX37" fmla="*/ 1068180 w 2089376"/>
                <a:gd name="connsiteY37" fmla="*/ 3045747 h 361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89376" h="3614056">
                  <a:moveTo>
                    <a:pt x="321256" y="0"/>
                  </a:moveTo>
                  <a:cubicBezTo>
                    <a:pt x="144562" y="0"/>
                    <a:pt x="0" y="144562"/>
                    <a:pt x="0" y="321256"/>
                  </a:cubicBezTo>
                  <a:lnTo>
                    <a:pt x="0" y="3292801"/>
                  </a:lnTo>
                  <a:cubicBezTo>
                    <a:pt x="0" y="3469495"/>
                    <a:pt x="144562" y="3614057"/>
                    <a:pt x="321256" y="3614057"/>
                  </a:cubicBezTo>
                  <a:lnTo>
                    <a:pt x="1815047" y="3614057"/>
                  </a:lnTo>
                  <a:cubicBezTo>
                    <a:pt x="1991741" y="3614057"/>
                    <a:pt x="2136303" y="3469495"/>
                    <a:pt x="2136303" y="3292801"/>
                  </a:cubicBezTo>
                  <a:lnTo>
                    <a:pt x="2136303" y="321256"/>
                  </a:lnTo>
                  <a:cubicBezTo>
                    <a:pt x="2136303" y="144562"/>
                    <a:pt x="1991741" y="0"/>
                    <a:pt x="1815047" y="0"/>
                  </a:cubicBezTo>
                  <a:lnTo>
                    <a:pt x="321256" y="0"/>
                  </a:lnTo>
                  <a:close/>
                  <a:moveTo>
                    <a:pt x="889115" y="309397"/>
                  </a:moveTo>
                  <a:lnTo>
                    <a:pt x="1247302" y="309397"/>
                  </a:lnTo>
                  <a:cubicBezTo>
                    <a:pt x="1270849" y="309397"/>
                    <a:pt x="1289936" y="336390"/>
                    <a:pt x="1289936" y="369650"/>
                  </a:cubicBezTo>
                  <a:cubicBezTo>
                    <a:pt x="1289936" y="402911"/>
                    <a:pt x="1270849" y="429903"/>
                    <a:pt x="1247302" y="429903"/>
                  </a:cubicBezTo>
                  <a:lnTo>
                    <a:pt x="889115" y="429903"/>
                  </a:lnTo>
                  <a:cubicBezTo>
                    <a:pt x="865567" y="429903"/>
                    <a:pt x="846480" y="402911"/>
                    <a:pt x="846480" y="369650"/>
                  </a:cubicBezTo>
                  <a:cubicBezTo>
                    <a:pt x="846480" y="336390"/>
                    <a:pt x="865567" y="309397"/>
                    <a:pt x="889115" y="309397"/>
                  </a:cubicBezTo>
                  <a:close/>
                  <a:moveTo>
                    <a:pt x="176468" y="738905"/>
                  </a:moveTo>
                  <a:lnTo>
                    <a:pt x="1959892" y="738905"/>
                  </a:lnTo>
                  <a:lnTo>
                    <a:pt x="1959892" y="2875208"/>
                  </a:lnTo>
                  <a:lnTo>
                    <a:pt x="176468" y="2875208"/>
                  </a:lnTo>
                  <a:lnTo>
                    <a:pt x="176468" y="738905"/>
                  </a:lnTo>
                  <a:close/>
                  <a:moveTo>
                    <a:pt x="1068180" y="3045747"/>
                  </a:moveTo>
                  <a:cubicBezTo>
                    <a:pt x="1068180" y="3045747"/>
                    <a:pt x="1068180" y="3045747"/>
                    <a:pt x="1068180" y="3045747"/>
                  </a:cubicBezTo>
                  <a:cubicBezTo>
                    <a:pt x="1178013" y="3045747"/>
                    <a:pt x="1267066" y="3134799"/>
                    <a:pt x="1267066" y="3244633"/>
                  </a:cubicBezTo>
                  <a:cubicBezTo>
                    <a:pt x="1267066" y="3244633"/>
                    <a:pt x="1267066" y="3244633"/>
                    <a:pt x="1267066" y="3244633"/>
                  </a:cubicBezTo>
                  <a:lnTo>
                    <a:pt x="1267066" y="3244633"/>
                  </a:lnTo>
                  <a:cubicBezTo>
                    <a:pt x="1267066" y="3244633"/>
                    <a:pt x="1267066" y="3244633"/>
                    <a:pt x="1267066" y="3244633"/>
                  </a:cubicBezTo>
                  <a:cubicBezTo>
                    <a:pt x="1267066" y="3354466"/>
                    <a:pt x="1178013" y="3443519"/>
                    <a:pt x="1068180" y="3443519"/>
                  </a:cubicBezTo>
                  <a:cubicBezTo>
                    <a:pt x="1068180" y="3443519"/>
                    <a:pt x="1068180" y="3443519"/>
                    <a:pt x="1068180" y="3443519"/>
                  </a:cubicBezTo>
                  <a:lnTo>
                    <a:pt x="1068180" y="3443519"/>
                  </a:lnTo>
                  <a:cubicBezTo>
                    <a:pt x="1068180" y="3443519"/>
                    <a:pt x="1068180" y="3443519"/>
                    <a:pt x="1068180" y="3443519"/>
                  </a:cubicBezTo>
                  <a:cubicBezTo>
                    <a:pt x="958346" y="3443519"/>
                    <a:pt x="869294" y="3354466"/>
                    <a:pt x="869294" y="3244633"/>
                  </a:cubicBezTo>
                  <a:cubicBezTo>
                    <a:pt x="869294" y="3244633"/>
                    <a:pt x="869294" y="3244633"/>
                    <a:pt x="869294" y="3244633"/>
                  </a:cubicBezTo>
                  <a:lnTo>
                    <a:pt x="869294" y="3244633"/>
                  </a:lnTo>
                  <a:cubicBezTo>
                    <a:pt x="869294" y="3244633"/>
                    <a:pt x="869294" y="3244633"/>
                    <a:pt x="869294" y="3244633"/>
                  </a:cubicBezTo>
                  <a:cubicBezTo>
                    <a:pt x="869294" y="3134799"/>
                    <a:pt x="958346" y="3045747"/>
                    <a:pt x="1068180" y="3045747"/>
                  </a:cubicBezTo>
                  <a:cubicBezTo>
                    <a:pt x="1068180" y="3045747"/>
                    <a:pt x="1068180" y="3045747"/>
                    <a:pt x="1068180" y="3045747"/>
                  </a:cubicBezTo>
                  <a:lnTo>
                    <a:pt x="1068180" y="3045747"/>
                  </a:lnTo>
                  <a:close/>
                </a:path>
              </a:pathLst>
            </a:custGeom>
            <a:solidFill>
              <a:schemeClr val="tx1"/>
            </a:solidFill>
            <a:ln w="56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587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EF9ADE3-AF29-2B9C-068E-31BEC30C11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66002" y="26006195"/>
              <a:ext cx="803198" cy="0"/>
            </a:xfrm>
            <a:prstGeom prst="straightConnector1">
              <a:avLst/>
            </a:prstGeom>
            <a:ln w="38100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908B455-B204-D5D9-1DF2-6AEB0EF7A653}"/>
                </a:ext>
              </a:extLst>
            </p:cNvPr>
            <p:cNvGrpSpPr/>
            <p:nvPr/>
          </p:nvGrpSpPr>
          <p:grpSpPr>
            <a:xfrm>
              <a:off x="15889156" y="24630804"/>
              <a:ext cx="2915679" cy="2915679"/>
              <a:chOff x="15103730" y="25501600"/>
              <a:chExt cx="7366000" cy="7366000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369B2515-A1D7-E272-2358-8B73CDF653DF}"/>
                  </a:ext>
                </a:extLst>
              </p:cNvPr>
              <p:cNvSpPr/>
              <p:nvPr/>
            </p:nvSpPr>
            <p:spPr>
              <a:xfrm>
                <a:off x="15103730" y="25501600"/>
                <a:ext cx="7366000" cy="73660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87" dirty="0">
                  <a:solidFill>
                    <a:srgbClr val="254061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2F975DB-BB71-13DC-4E7E-36B2C8D89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50868" y="26669204"/>
                <a:ext cx="5271724" cy="5271724"/>
              </a:xfrm>
              <a:prstGeom prst="rect">
                <a:avLst/>
              </a:prstGeom>
            </p:spPr>
          </p:pic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ABCF619-4DA5-C92E-A8C8-2C8F89CD022E}"/>
              </a:ext>
            </a:extLst>
          </p:cNvPr>
          <p:cNvSpPr txBox="1"/>
          <p:nvPr/>
        </p:nvSpPr>
        <p:spPr>
          <a:xfrm>
            <a:off x="18304794" y="3028306"/>
            <a:ext cx="8965934" cy="6456126"/>
          </a:xfrm>
          <a:prstGeom prst="rect">
            <a:avLst/>
          </a:prstGeom>
          <a:solidFill>
            <a:srgbClr val="F002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169" b="1" dirty="0">
                <a:latin typeface="Arial" panose="020B0604020202020204" pitchFamily="34" charset="0"/>
                <a:cs typeface="Arial" panose="020B0604020202020204" pitchFamily="34" charset="0"/>
              </a:rPr>
              <a:t>¡IMPORTANT!</a:t>
            </a:r>
            <a:br>
              <a:rPr lang="en-US" sz="516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169" dirty="0">
                <a:latin typeface="Arial" panose="020B0604020202020204" pitchFamily="34" charset="0"/>
                <a:cs typeface="Arial" panose="020B0604020202020204" pitchFamily="34" charset="0"/>
              </a:rPr>
              <a:t>This MICHR GOLD M LOGO (in upper right corner) is ONLY to be used when another FULL MICHR logo with name spelled out is also used (example: lower right corner stacked logo)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006C51-215E-7598-1899-DCB32573C371}"/>
              </a:ext>
            </a:extLst>
          </p:cNvPr>
          <p:cNvSpPr txBox="1"/>
          <p:nvPr/>
        </p:nvSpPr>
        <p:spPr>
          <a:xfrm>
            <a:off x="23795706" y="10557737"/>
            <a:ext cx="8965934" cy="8842549"/>
          </a:xfrm>
          <a:prstGeom prst="rect">
            <a:avLst/>
          </a:prstGeom>
          <a:solidFill>
            <a:srgbClr val="F002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169" b="1" dirty="0">
                <a:latin typeface="Arial" panose="020B0604020202020204" pitchFamily="34" charset="0"/>
                <a:cs typeface="Arial" panose="020B0604020202020204" pitchFamily="34" charset="0"/>
              </a:rPr>
              <a:t>General Tips:</a:t>
            </a:r>
          </a:p>
          <a:p>
            <a:pPr algn="ctr"/>
            <a:endParaRPr lang="en-US" sz="5169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169" dirty="0">
                <a:latin typeface="Arial" panose="020B0604020202020204" pitchFamily="34" charset="0"/>
                <a:cs typeface="Arial" panose="020B0604020202020204" pitchFamily="34" charset="0"/>
              </a:rPr>
              <a:t>Use Sans Serif Fonts:</a:t>
            </a:r>
          </a:p>
          <a:p>
            <a:pPr algn="ctr"/>
            <a:r>
              <a:rPr lang="en-US" sz="5169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</a:p>
          <a:p>
            <a:pPr algn="ctr"/>
            <a:r>
              <a:rPr lang="en-US" sz="5169" dirty="0">
                <a:latin typeface="Arial" panose="020B0604020202020204" pitchFamily="34" charset="0"/>
                <a:cs typeface="Arial" panose="020B0604020202020204" pitchFamily="34" charset="0"/>
              </a:rPr>
              <a:t>Helvetica</a:t>
            </a:r>
          </a:p>
          <a:p>
            <a:pPr algn="ctr"/>
            <a:r>
              <a:rPr lang="en-US" sz="5169" dirty="0" err="1">
                <a:latin typeface="Arial" panose="020B0604020202020204" pitchFamily="34" charset="0"/>
                <a:cs typeface="Arial" panose="020B0604020202020204" pitchFamily="34" charset="0"/>
              </a:rPr>
              <a:t>Lato</a:t>
            </a:r>
            <a:endParaRPr lang="en-US" sz="516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169" dirty="0">
                <a:latin typeface="Arial" panose="020B0604020202020204" pitchFamily="34" charset="0"/>
                <a:cs typeface="Arial" panose="020B0604020202020204" pitchFamily="34" charset="0"/>
              </a:rPr>
              <a:t>Proxima Nova</a:t>
            </a:r>
          </a:p>
          <a:p>
            <a:pPr algn="ctr"/>
            <a:r>
              <a:rPr lang="en-US" sz="5169" dirty="0">
                <a:latin typeface="Arial" panose="020B0604020202020204" pitchFamily="34" charset="0"/>
                <a:cs typeface="Arial" panose="020B0604020202020204" pitchFamily="34" charset="0"/>
              </a:rPr>
              <a:t>Open Sans</a:t>
            </a:r>
          </a:p>
          <a:p>
            <a:pPr algn="ctr"/>
            <a:endParaRPr lang="en-US" sz="5169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169" b="1" dirty="0">
                <a:latin typeface="Arial" panose="020B0604020202020204" pitchFamily="34" charset="0"/>
                <a:cs typeface="Arial" panose="020B0604020202020204" pitchFamily="34" charset="0"/>
              </a:rPr>
              <a:t>Use UM’s colors &amp; keep color usage simple</a:t>
            </a:r>
            <a:endParaRPr lang="en-US" sz="51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70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474EA2-0CC9-4093-8923-E745E0ED6E8A}"/>
              </a:ext>
            </a:extLst>
          </p:cNvPr>
          <p:cNvSpPr/>
          <p:nvPr/>
        </p:nvSpPr>
        <p:spPr>
          <a:xfrm>
            <a:off x="30280708" y="18936"/>
            <a:ext cx="8124092" cy="28803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EB2736-39FB-B985-CA38-0B07C253FB6E}"/>
              </a:ext>
            </a:extLst>
          </p:cNvPr>
          <p:cNvSpPr/>
          <p:nvPr/>
        </p:nvSpPr>
        <p:spPr>
          <a:xfrm>
            <a:off x="29550043" y="22935424"/>
            <a:ext cx="8854757" cy="5991269"/>
          </a:xfrm>
          <a:prstGeom prst="rect">
            <a:avLst/>
          </a:prstGeom>
          <a:solidFill>
            <a:srgbClr val="253F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D156B-56FB-4B25-BCB0-FED19EA74791}"/>
              </a:ext>
            </a:extLst>
          </p:cNvPr>
          <p:cNvSpPr/>
          <p:nvPr/>
        </p:nvSpPr>
        <p:spPr>
          <a:xfrm>
            <a:off x="0" y="0"/>
            <a:ext cx="8124092" cy="2880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8831" y="2215662"/>
            <a:ext cx="17776980" cy="7385538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Main finding</a:t>
            </a:r>
            <a:r>
              <a:rPr lang="en-US" sz="9692" b="1" dirty="0"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9692" dirty="0"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goes here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translated into </a:t>
            </a: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plain English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Emphasize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the important words.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C988AD-FB82-4850-84BE-0F496EB3BDC0}"/>
              </a:ext>
            </a:extLst>
          </p:cNvPr>
          <p:cNvSpPr/>
          <p:nvPr/>
        </p:nvSpPr>
        <p:spPr>
          <a:xfrm>
            <a:off x="13293969" y="21546897"/>
            <a:ext cx="11816862" cy="1086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31" dirty="0">
                <a:latin typeface="Lato" panose="020F0502020204030203" pitchFamily="34" charset="0"/>
                <a:cs typeface="Segoe UI" panose="020B0502040204020203" pitchFamily="34" charset="0"/>
              </a:rPr>
              <a:t>Visualize your findings with an image, graphic, or a key figure.</a:t>
            </a:r>
          </a:p>
          <a:p>
            <a:endParaRPr lang="en-US" sz="3231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Graphic 7">
            <a:extLst>
              <a:ext uri="{FF2B5EF4-FFF2-40B4-BE49-F238E27FC236}">
                <a16:creationId xmlns:a16="http://schemas.microsoft.com/office/drawing/2014/main" id="{9914F9AF-0FB9-4924-8DCA-B46EEB713FE9}"/>
              </a:ext>
            </a:extLst>
          </p:cNvPr>
          <p:cNvSpPr/>
          <p:nvPr/>
        </p:nvSpPr>
        <p:spPr>
          <a:xfrm>
            <a:off x="15035264" y="24612076"/>
            <a:ext cx="1280042" cy="2460302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chemeClr val="tx1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587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2B70FBA-A2DF-453C-9792-CA6E8DB0D343}"/>
              </a:ext>
            </a:extLst>
          </p:cNvPr>
          <p:cNvCxnSpPr>
            <a:cxnSpLocks/>
          </p:cNvCxnSpPr>
          <p:nvPr/>
        </p:nvCxnSpPr>
        <p:spPr>
          <a:xfrm flipH="1" flipV="1">
            <a:off x="13444708" y="25931143"/>
            <a:ext cx="1396240" cy="54033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65541" y="5880024"/>
            <a:ext cx="6993010" cy="2607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BACKGROUND: Who cares?</a:t>
            </a:r>
            <a:r>
              <a:rPr lang="en-US" sz="2908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Collected [what] from [population]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Another Method listed here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Tested it with X process.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Illustrate your methods.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If Community-engaged, try adding photos.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Try a flowchart!</a:t>
            </a: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RESULTS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Graph/table showing </a:t>
            </a: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essential results only</a:t>
            </a: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All the other correlations in the ammo bar.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additional result statements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 topics list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Summarize your findings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topics that will generate </a:t>
            </a: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 discussion with viewers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key words, phrases that help you generate topics to discuss</a:t>
            </a:r>
            <a:endParaRPr lang="en-US" sz="3392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565541" y="3484798"/>
            <a:ext cx="3799511" cy="1272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PRESENTER:</a:t>
            </a:r>
            <a:r>
              <a:rPr lang="en-US" sz="2908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</a:t>
            </a:r>
            <a:endParaRPr lang="en-US" sz="3877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542196" y="673468"/>
            <a:ext cx="5602338" cy="208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Title:</a:t>
            </a:r>
            <a:b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0896169" y="13161379"/>
            <a:ext cx="7016262" cy="882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23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DATA Summary</a:t>
            </a:r>
          </a:p>
          <a:p>
            <a:endParaRPr lang="en-US" sz="4523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Delete this and replace it with your…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Graphs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Correlation tables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Figures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nuance that you’re worried about leaving out.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Keep it messy!</a:t>
            </a: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This section is just for you.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30896170" y="8657416"/>
            <a:ext cx="7302606" cy="367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Authors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Jane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Project Manager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Mary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Researcher </a:t>
            </a:r>
            <a:b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John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Director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Science Writer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Jacob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Manager</a:t>
            </a:r>
            <a:endParaRPr lang="en-US" sz="3877" b="1" i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915F9-1976-AC96-6B53-E5696CF70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021" y="23799196"/>
            <a:ext cx="5033673" cy="4127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3CB4BE-B972-FD95-9210-343B39B0A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1352" y="876793"/>
            <a:ext cx="6274173" cy="6771138"/>
          </a:xfrm>
          <a:prstGeom prst="rect">
            <a:avLst/>
          </a:prstGeom>
          <a:effectLst>
            <a:outerShdw blurRad="441473" dist="252809" dir="2700000" algn="tl" rotWithShape="0">
              <a:prstClr val="black">
                <a:alpha val="64836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9E97586-9F2C-9DFF-40C2-96B8A03EB0A2}"/>
              </a:ext>
            </a:extLst>
          </p:cNvPr>
          <p:cNvGrpSpPr/>
          <p:nvPr/>
        </p:nvGrpSpPr>
        <p:grpSpPr>
          <a:xfrm>
            <a:off x="8854757" y="23733368"/>
            <a:ext cx="4259265" cy="4259265"/>
            <a:chOff x="15103730" y="25501600"/>
            <a:chExt cx="7366000" cy="736600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BEBD63C-4112-7540-3450-5DE649D62F6B}"/>
                </a:ext>
              </a:extLst>
            </p:cNvPr>
            <p:cNvSpPr/>
            <p:nvPr/>
          </p:nvSpPr>
          <p:spPr>
            <a:xfrm>
              <a:off x="15103730" y="25501600"/>
              <a:ext cx="7366000" cy="7366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87" dirty="0">
                <a:solidFill>
                  <a:srgbClr val="254061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FCA4CE-2EEA-D339-02D3-8E53C47E0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50868" y="26669204"/>
              <a:ext cx="5271724" cy="5271724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0CB0925-390A-5822-51DF-66707C52F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3969" y="13170877"/>
            <a:ext cx="11816862" cy="783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4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EB2736-39FB-B985-CA38-0B07C253FB6E}"/>
              </a:ext>
            </a:extLst>
          </p:cNvPr>
          <p:cNvSpPr/>
          <p:nvPr/>
        </p:nvSpPr>
        <p:spPr>
          <a:xfrm>
            <a:off x="30177695" y="22935424"/>
            <a:ext cx="8227107" cy="5991269"/>
          </a:xfrm>
          <a:prstGeom prst="rect">
            <a:avLst/>
          </a:prstGeom>
          <a:solidFill>
            <a:srgbClr val="253F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790A54-5A48-15E0-85F1-B0C185C50738}"/>
              </a:ext>
            </a:extLst>
          </p:cNvPr>
          <p:cNvSpPr/>
          <p:nvPr/>
        </p:nvSpPr>
        <p:spPr>
          <a:xfrm>
            <a:off x="8227106" y="1"/>
            <a:ext cx="21950591" cy="289047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7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474EA2-0CC9-4093-8923-E745E0ED6E8A}"/>
              </a:ext>
            </a:extLst>
          </p:cNvPr>
          <p:cNvSpPr/>
          <p:nvPr/>
        </p:nvSpPr>
        <p:spPr>
          <a:xfrm>
            <a:off x="30280708" y="18937"/>
            <a:ext cx="8124092" cy="2291648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D156B-56FB-4B25-BCB0-FED19EA74791}"/>
              </a:ext>
            </a:extLst>
          </p:cNvPr>
          <p:cNvSpPr/>
          <p:nvPr/>
        </p:nvSpPr>
        <p:spPr>
          <a:xfrm>
            <a:off x="0" y="0"/>
            <a:ext cx="8124092" cy="2880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8831" y="2215662"/>
            <a:ext cx="17776980" cy="7385538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Main finding</a:t>
            </a:r>
            <a:r>
              <a:rPr lang="en-US" sz="9692" b="1" dirty="0"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9692" dirty="0"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goes here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translated into </a:t>
            </a: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plain English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Emphasize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the important words.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C988AD-FB82-4850-84BE-0F496EB3BDC0}"/>
              </a:ext>
            </a:extLst>
          </p:cNvPr>
          <p:cNvSpPr/>
          <p:nvPr/>
        </p:nvSpPr>
        <p:spPr>
          <a:xfrm>
            <a:off x="13293969" y="21546897"/>
            <a:ext cx="11816862" cy="1086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31" dirty="0">
                <a:latin typeface="Lato" panose="020F0502020204030203" pitchFamily="34" charset="0"/>
                <a:cs typeface="Segoe UI" panose="020B0502040204020203" pitchFamily="34" charset="0"/>
              </a:rPr>
              <a:t>Visualize your findings with an image, graphic, or a key figure.</a:t>
            </a:r>
          </a:p>
          <a:p>
            <a:endParaRPr lang="en-US" sz="3231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Graphic 7">
            <a:extLst>
              <a:ext uri="{FF2B5EF4-FFF2-40B4-BE49-F238E27FC236}">
                <a16:creationId xmlns:a16="http://schemas.microsoft.com/office/drawing/2014/main" id="{9914F9AF-0FB9-4924-8DCA-B46EEB713FE9}"/>
              </a:ext>
            </a:extLst>
          </p:cNvPr>
          <p:cNvSpPr/>
          <p:nvPr/>
        </p:nvSpPr>
        <p:spPr>
          <a:xfrm>
            <a:off x="15035264" y="24612076"/>
            <a:ext cx="1280042" cy="2460302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chemeClr val="tx1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587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2B70FBA-A2DF-453C-9792-CA6E8DB0D343}"/>
              </a:ext>
            </a:extLst>
          </p:cNvPr>
          <p:cNvCxnSpPr>
            <a:cxnSpLocks/>
          </p:cNvCxnSpPr>
          <p:nvPr/>
        </p:nvCxnSpPr>
        <p:spPr>
          <a:xfrm flipH="1" flipV="1">
            <a:off x="13444708" y="25931143"/>
            <a:ext cx="1396240" cy="54033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65541" y="5880024"/>
            <a:ext cx="6993010" cy="2607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BACKGROUND: Who cares?</a:t>
            </a:r>
            <a:r>
              <a:rPr lang="en-US" sz="2908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Collected [what] from [population]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Another Method listed here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Tested it with X process.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Illustrate your methods.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If Community-engaged, try adding photos.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Try a flowchart!</a:t>
            </a: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RESULTS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Graph/table showing </a:t>
            </a: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essential results only</a:t>
            </a: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All the other correlations in the ammo bar.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additional result statements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 topics list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Summarize your findings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topics that will generate </a:t>
            </a: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 discussion with viewers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key words, phrases that help you generate topics to discuss</a:t>
            </a:r>
            <a:endParaRPr lang="en-US" sz="3392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565541" y="3484798"/>
            <a:ext cx="3799511" cy="1272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PRESENTER:</a:t>
            </a:r>
            <a:r>
              <a:rPr lang="en-US" sz="2908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</a:t>
            </a:r>
            <a:endParaRPr lang="en-US" sz="3877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542196" y="673468"/>
            <a:ext cx="5602338" cy="208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Title:</a:t>
            </a:r>
            <a:b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0896169" y="13161379"/>
            <a:ext cx="7016262" cy="882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23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DATA Summary</a:t>
            </a:r>
          </a:p>
          <a:p>
            <a:endParaRPr lang="en-US" sz="4523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Delete this and replace it with your…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Graphs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Correlation tables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Figures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nuance that you’re worried about leaving out.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Keep it messy!</a:t>
            </a: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This section is just for you.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30896170" y="8657416"/>
            <a:ext cx="7302606" cy="367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Authors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Jane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Project Manager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Mary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Researcher </a:t>
            </a:r>
            <a:b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John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Director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Science Writer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Jacob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Manager</a:t>
            </a:r>
            <a:endParaRPr lang="en-US" sz="3877" b="1" i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915F9-1976-AC96-6B53-E5696CF70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021" y="23799196"/>
            <a:ext cx="5033673" cy="4127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3CB4BE-B972-FD95-9210-343B39B0A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1352" y="876793"/>
            <a:ext cx="6274173" cy="6771138"/>
          </a:xfrm>
          <a:prstGeom prst="rect">
            <a:avLst/>
          </a:prstGeom>
          <a:effectLst>
            <a:outerShdw blurRad="441473" dist="252809" dir="2700000" algn="tl" rotWithShape="0">
              <a:prstClr val="black">
                <a:alpha val="64836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9E97586-9F2C-9DFF-40C2-96B8A03EB0A2}"/>
              </a:ext>
            </a:extLst>
          </p:cNvPr>
          <p:cNvGrpSpPr/>
          <p:nvPr/>
        </p:nvGrpSpPr>
        <p:grpSpPr>
          <a:xfrm>
            <a:off x="8854757" y="23733368"/>
            <a:ext cx="4259265" cy="4259265"/>
            <a:chOff x="15103730" y="25501600"/>
            <a:chExt cx="7366000" cy="736600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BEBD63C-4112-7540-3450-5DE649D62F6B}"/>
                </a:ext>
              </a:extLst>
            </p:cNvPr>
            <p:cNvSpPr/>
            <p:nvPr/>
          </p:nvSpPr>
          <p:spPr>
            <a:xfrm>
              <a:off x="15103730" y="25501600"/>
              <a:ext cx="7366000" cy="7366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87" dirty="0">
                <a:solidFill>
                  <a:srgbClr val="254061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FCA4CE-2EEA-D339-02D3-8E53C47E0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50868" y="26669204"/>
              <a:ext cx="5271724" cy="5271724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0CB0925-390A-5822-51DF-66707C52F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3969" y="13170877"/>
            <a:ext cx="11816862" cy="783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99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EB2736-39FB-B985-CA38-0B07C253FB6E}"/>
              </a:ext>
            </a:extLst>
          </p:cNvPr>
          <p:cNvSpPr/>
          <p:nvPr/>
        </p:nvSpPr>
        <p:spPr>
          <a:xfrm>
            <a:off x="30177695" y="22935424"/>
            <a:ext cx="8227107" cy="5991269"/>
          </a:xfrm>
          <a:prstGeom prst="rect">
            <a:avLst/>
          </a:prstGeom>
          <a:solidFill>
            <a:srgbClr val="253F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790A54-5A48-15E0-85F1-B0C185C50738}"/>
              </a:ext>
            </a:extLst>
          </p:cNvPr>
          <p:cNvSpPr/>
          <p:nvPr/>
        </p:nvSpPr>
        <p:spPr>
          <a:xfrm>
            <a:off x="8227106" y="1"/>
            <a:ext cx="21950591" cy="28904728"/>
          </a:xfrm>
          <a:prstGeom prst="rect">
            <a:avLst/>
          </a:prstGeom>
          <a:solidFill>
            <a:srgbClr val="008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7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474EA2-0CC9-4093-8923-E745E0ED6E8A}"/>
              </a:ext>
            </a:extLst>
          </p:cNvPr>
          <p:cNvSpPr/>
          <p:nvPr/>
        </p:nvSpPr>
        <p:spPr>
          <a:xfrm>
            <a:off x="30280708" y="18937"/>
            <a:ext cx="8124092" cy="2291648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D156B-56FB-4B25-BCB0-FED19EA74791}"/>
              </a:ext>
            </a:extLst>
          </p:cNvPr>
          <p:cNvSpPr/>
          <p:nvPr/>
        </p:nvSpPr>
        <p:spPr>
          <a:xfrm>
            <a:off x="0" y="0"/>
            <a:ext cx="8124092" cy="2880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8831" y="2215662"/>
            <a:ext cx="17776980" cy="7385538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Main finding</a:t>
            </a:r>
            <a:r>
              <a:rPr lang="en-US" sz="9692" b="1" dirty="0"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9692" dirty="0"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goes here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translated into </a:t>
            </a: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plain English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Emphasize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the important words.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C988AD-FB82-4850-84BE-0F496EB3BDC0}"/>
              </a:ext>
            </a:extLst>
          </p:cNvPr>
          <p:cNvSpPr/>
          <p:nvPr/>
        </p:nvSpPr>
        <p:spPr>
          <a:xfrm>
            <a:off x="13293969" y="21546897"/>
            <a:ext cx="11816862" cy="1086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31" dirty="0">
                <a:latin typeface="Lato" panose="020F0502020204030203" pitchFamily="34" charset="0"/>
                <a:cs typeface="Segoe UI" panose="020B0502040204020203" pitchFamily="34" charset="0"/>
              </a:rPr>
              <a:t>Visualize your findings with an image, graphic, or a key figure.</a:t>
            </a:r>
          </a:p>
          <a:p>
            <a:endParaRPr lang="en-US" sz="3231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Graphic 7">
            <a:extLst>
              <a:ext uri="{FF2B5EF4-FFF2-40B4-BE49-F238E27FC236}">
                <a16:creationId xmlns:a16="http://schemas.microsoft.com/office/drawing/2014/main" id="{9914F9AF-0FB9-4924-8DCA-B46EEB713FE9}"/>
              </a:ext>
            </a:extLst>
          </p:cNvPr>
          <p:cNvSpPr/>
          <p:nvPr/>
        </p:nvSpPr>
        <p:spPr>
          <a:xfrm>
            <a:off x="15035264" y="24612076"/>
            <a:ext cx="1280042" cy="2460302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chemeClr val="tx1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587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2B70FBA-A2DF-453C-9792-CA6E8DB0D343}"/>
              </a:ext>
            </a:extLst>
          </p:cNvPr>
          <p:cNvCxnSpPr>
            <a:cxnSpLocks/>
          </p:cNvCxnSpPr>
          <p:nvPr/>
        </p:nvCxnSpPr>
        <p:spPr>
          <a:xfrm flipH="1" flipV="1">
            <a:off x="13444708" y="25931143"/>
            <a:ext cx="1396240" cy="54033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65541" y="5880024"/>
            <a:ext cx="6993010" cy="2607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BACKGROUND: Who cares?</a:t>
            </a:r>
            <a:r>
              <a:rPr lang="en-US" sz="2908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Collected [what] from [population]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Another Method listed here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Tested it with X process.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Illustrate your methods.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If Community-engaged, try adding photos.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Try a flowchart!</a:t>
            </a: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RESULTS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Graph/table showing </a:t>
            </a: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essential results only</a:t>
            </a: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All the other correlations in the ammo bar.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additional result statements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 topics list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Summarize your findings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topics that will generate </a:t>
            </a: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 discussion with viewers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key words, phrases that help you generate topics to discuss</a:t>
            </a:r>
            <a:endParaRPr lang="en-US" sz="3392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565541" y="3484798"/>
            <a:ext cx="3799511" cy="1272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PRESENTER:</a:t>
            </a:r>
            <a:r>
              <a:rPr lang="en-US" sz="2908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</a:t>
            </a:r>
            <a:endParaRPr lang="en-US" sz="3877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542196" y="673468"/>
            <a:ext cx="5602338" cy="208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Title:</a:t>
            </a:r>
            <a:b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0896169" y="13161379"/>
            <a:ext cx="7016262" cy="882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23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DATA Summary</a:t>
            </a:r>
          </a:p>
          <a:p>
            <a:endParaRPr lang="en-US" sz="4523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Delete this and replace it with your…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Graphs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Correlation tables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Figures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nuance that you’re worried about leaving out.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Keep it messy!</a:t>
            </a: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This section is just for you.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30896170" y="8657416"/>
            <a:ext cx="7302606" cy="367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Authors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Jane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Project Manager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Mary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Researcher </a:t>
            </a:r>
            <a:b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John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Director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Science Writer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Jacob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Manager</a:t>
            </a:r>
            <a:endParaRPr lang="en-US" sz="3877" b="1" i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915F9-1976-AC96-6B53-E5696CF70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021" y="23799196"/>
            <a:ext cx="5033673" cy="4127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3CB4BE-B972-FD95-9210-343B39B0A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1352" y="876793"/>
            <a:ext cx="6274173" cy="6771138"/>
          </a:xfrm>
          <a:prstGeom prst="rect">
            <a:avLst/>
          </a:prstGeom>
          <a:effectLst>
            <a:outerShdw blurRad="441473" dist="252809" dir="2700000" algn="tl" rotWithShape="0">
              <a:prstClr val="black">
                <a:alpha val="64836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9E97586-9F2C-9DFF-40C2-96B8A03EB0A2}"/>
              </a:ext>
            </a:extLst>
          </p:cNvPr>
          <p:cNvGrpSpPr/>
          <p:nvPr/>
        </p:nvGrpSpPr>
        <p:grpSpPr>
          <a:xfrm>
            <a:off x="8854757" y="23733368"/>
            <a:ext cx="4259265" cy="4259265"/>
            <a:chOff x="15103730" y="25501600"/>
            <a:chExt cx="7366000" cy="736600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BEBD63C-4112-7540-3450-5DE649D62F6B}"/>
                </a:ext>
              </a:extLst>
            </p:cNvPr>
            <p:cNvSpPr/>
            <p:nvPr/>
          </p:nvSpPr>
          <p:spPr>
            <a:xfrm>
              <a:off x="15103730" y="25501600"/>
              <a:ext cx="7366000" cy="7366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87" dirty="0">
                <a:solidFill>
                  <a:srgbClr val="254061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FCA4CE-2EEA-D339-02D3-8E53C47E0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50868" y="26669204"/>
              <a:ext cx="5271724" cy="5271724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0CB0925-390A-5822-51DF-66707C52F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3969" y="13170877"/>
            <a:ext cx="11816862" cy="783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EB2736-39FB-B985-CA38-0B07C253FB6E}"/>
              </a:ext>
            </a:extLst>
          </p:cNvPr>
          <p:cNvSpPr/>
          <p:nvPr/>
        </p:nvSpPr>
        <p:spPr>
          <a:xfrm>
            <a:off x="30177695" y="22935424"/>
            <a:ext cx="8227107" cy="5991269"/>
          </a:xfrm>
          <a:prstGeom prst="rect">
            <a:avLst/>
          </a:prstGeom>
          <a:solidFill>
            <a:srgbClr val="253F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790A54-5A48-15E0-85F1-B0C185C50738}"/>
              </a:ext>
            </a:extLst>
          </p:cNvPr>
          <p:cNvSpPr/>
          <p:nvPr/>
        </p:nvSpPr>
        <p:spPr>
          <a:xfrm>
            <a:off x="8227106" y="1"/>
            <a:ext cx="21950591" cy="28904728"/>
          </a:xfrm>
          <a:prstGeom prst="rect">
            <a:avLst/>
          </a:prstGeom>
          <a:solidFill>
            <a:srgbClr val="0086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7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474EA2-0CC9-4093-8923-E745E0ED6E8A}"/>
              </a:ext>
            </a:extLst>
          </p:cNvPr>
          <p:cNvSpPr/>
          <p:nvPr/>
        </p:nvSpPr>
        <p:spPr>
          <a:xfrm>
            <a:off x="30280708" y="18937"/>
            <a:ext cx="8124092" cy="2291648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D156B-56FB-4B25-BCB0-FED19EA74791}"/>
              </a:ext>
            </a:extLst>
          </p:cNvPr>
          <p:cNvSpPr/>
          <p:nvPr/>
        </p:nvSpPr>
        <p:spPr>
          <a:xfrm>
            <a:off x="0" y="0"/>
            <a:ext cx="8124092" cy="2880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8831" y="2215662"/>
            <a:ext cx="17776980" cy="7385538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Main finding</a:t>
            </a:r>
            <a:r>
              <a:rPr lang="en-US" sz="9692" b="1" dirty="0"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9692" dirty="0"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goes here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translated into </a:t>
            </a: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plain English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Emphasize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the important words.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C988AD-FB82-4850-84BE-0F496EB3BDC0}"/>
              </a:ext>
            </a:extLst>
          </p:cNvPr>
          <p:cNvSpPr/>
          <p:nvPr/>
        </p:nvSpPr>
        <p:spPr>
          <a:xfrm>
            <a:off x="13293969" y="21546897"/>
            <a:ext cx="11816862" cy="1086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31" dirty="0">
                <a:latin typeface="Lato" panose="020F0502020204030203" pitchFamily="34" charset="0"/>
                <a:cs typeface="Segoe UI" panose="020B0502040204020203" pitchFamily="34" charset="0"/>
              </a:rPr>
              <a:t>Visualize your findings with an image, graphic, or a key figure.</a:t>
            </a:r>
          </a:p>
          <a:p>
            <a:endParaRPr lang="en-US" sz="3231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Graphic 7">
            <a:extLst>
              <a:ext uri="{FF2B5EF4-FFF2-40B4-BE49-F238E27FC236}">
                <a16:creationId xmlns:a16="http://schemas.microsoft.com/office/drawing/2014/main" id="{9914F9AF-0FB9-4924-8DCA-B46EEB713FE9}"/>
              </a:ext>
            </a:extLst>
          </p:cNvPr>
          <p:cNvSpPr/>
          <p:nvPr/>
        </p:nvSpPr>
        <p:spPr>
          <a:xfrm>
            <a:off x="15035264" y="24612076"/>
            <a:ext cx="1280042" cy="2460302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chemeClr val="tx1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587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2B70FBA-A2DF-453C-9792-CA6E8DB0D343}"/>
              </a:ext>
            </a:extLst>
          </p:cNvPr>
          <p:cNvCxnSpPr>
            <a:cxnSpLocks/>
          </p:cNvCxnSpPr>
          <p:nvPr/>
        </p:nvCxnSpPr>
        <p:spPr>
          <a:xfrm flipH="1" flipV="1">
            <a:off x="13444708" y="25931143"/>
            <a:ext cx="1396240" cy="54033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65541" y="5880024"/>
            <a:ext cx="6993010" cy="2607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BACKGROUND: Who cares?</a:t>
            </a:r>
            <a:r>
              <a:rPr lang="en-US" sz="2908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Collected [what] from [population]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Another Method listed here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Tested it with X process.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Illustrate your methods.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If Community-engaged, try adding photos.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Try a flowchart!</a:t>
            </a: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RESULTS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Graph/table showing </a:t>
            </a: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essential results only</a:t>
            </a: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All the other correlations in the ammo bar.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additional result statements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 topics list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Summarize your findings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topics that will generate </a:t>
            </a: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 discussion with viewers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key words, phrases that help you generate topics to discuss</a:t>
            </a:r>
            <a:endParaRPr lang="en-US" sz="3392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565541" y="3484798"/>
            <a:ext cx="3799511" cy="1272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PRESENTER:</a:t>
            </a:r>
            <a:r>
              <a:rPr lang="en-US" sz="2908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</a:t>
            </a:r>
            <a:endParaRPr lang="en-US" sz="3877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542196" y="673468"/>
            <a:ext cx="5602338" cy="208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Title:</a:t>
            </a:r>
            <a:b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0896169" y="13161379"/>
            <a:ext cx="7016262" cy="882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23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DATA Summary</a:t>
            </a:r>
          </a:p>
          <a:p>
            <a:endParaRPr lang="en-US" sz="4523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Delete this and replace it with your…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Graphs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Correlation tables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Figures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nuance that you’re worried about leaving out.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Keep it messy!</a:t>
            </a: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This section is just for you.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30896170" y="8657416"/>
            <a:ext cx="7302606" cy="367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Authors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Jane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Project Manager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Mary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Researcher </a:t>
            </a:r>
            <a:b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John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Director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Science Writer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Jacob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Manager</a:t>
            </a:r>
            <a:endParaRPr lang="en-US" sz="3877" b="1" i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915F9-1976-AC96-6B53-E5696CF70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021" y="23799196"/>
            <a:ext cx="5033673" cy="4127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3CB4BE-B972-FD95-9210-343B39B0A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1352" y="876793"/>
            <a:ext cx="6274173" cy="6771138"/>
          </a:xfrm>
          <a:prstGeom prst="rect">
            <a:avLst/>
          </a:prstGeom>
          <a:effectLst>
            <a:outerShdw blurRad="441473" dist="252809" dir="2700000" algn="tl" rotWithShape="0">
              <a:prstClr val="black">
                <a:alpha val="64836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9E97586-9F2C-9DFF-40C2-96B8A03EB0A2}"/>
              </a:ext>
            </a:extLst>
          </p:cNvPr>
          <p:cNvGrpSpPr/>
          <p:nvPr/>
        </p:nvGrpSpPr>
        <p:grpSpPr>
          <a:xfrm>
            <a:off x="8854757" y="23733368"/>
            <a:ext cx="4259265" cy="4259265"/>
            <a:chOff x="15103730" y="25501600"/>
            <a:chExt cx="7366000" cy="736600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BEBD63C-4112-7540-3450-5DE649D62F6B}"/>
                </a:ext>
              </a:extLst>
            </p:cNvPr>
            <p:cNvSpPr/>
            <p:nvPr/>
          </p:nvSpPr>
          <p:spPr>
            <a:xfrm>
              <a:off x="15103730" y="25501600"/>
              <a:ext cx="7366000" cy="7366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87" dirty="0">
                <a:solidFill>
                  <a:srgbClr val="254061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FCA4CE-2EEA-D339-02D3-8E53C47E0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50868" y="26669204"/>
              <a:ext cx="5271724" cy="5271724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0CB0925-390A-5822-51DF-66707C52F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3969" y="13170877"/>
            <a:ext cx="11816862" cy="783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3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EB2736-39FB-B985-CA38-0B07C253FB6E}"/>
              </a:ext>
            </a:extLst>
          </p:cNvPr>
          <p:cNvSpPr/>
          <p:nvPr/>
        </p:nvSpPr>
        <p:spPr>
          <a:xfrm>
            <a:off x="30177695" y="22935424"/>
            <a:ext cx="8227107" cy="5991269"/>
          </a:xfrm>
          <a:prstGeom prst="rect">
            <a:avLst/>
          </a:prstGeom>
          <a:solidFill>
            <a:srgbClr val="253F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790A54-5A48-15E0-85F1-B0C185C50738}"/>
              </a:ext>
            </a:extLst>
          </p:cNvPr>
          <p:cNvSpPr/>
          <p:nvPr/>
        </p:nvSpPr>
        <p:spPr>
          <a:xfrm>
            <a:off x="8227106" y="1"/>
            <a:ext cx="21950591" cy="28904728"/>
          </a:xfrm>
          <a:prstGeom prst="rect">
            <a:avLst/>
          </a:prstGeom>
          <a:solidFill>
            <a:srgbClr val="AB2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7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474EA2-0CC9-4093-8923-E745E0ED6E8A}"/>
              </a:ext>
            </a:extLst>
          </p:cNvPr>
          <p:cNvSpPr/>
          <p:nvPr/>
        </p:nvSpPr>
        <p:spPr>
          <a:xfrm>
            <a:off x="30280708" y="18937"/>
            <a:ext cx="8124092" cy="2291648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D156B-56FB-4B25-BCB0-FED19EA74791}"/>
              </a:ext>
            </a:extLst>
          </p:cNvPr>
          <p:cNvSpPr/>
          <p:nvPr/>
        </p:nvSpPr>
        <p:spPr>
          <a:xfrm>
            <a:off x="0" y="0"/>
            <a:ext cx="8124092" cy="2880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8831" y="2215662"/>
            <a:ext cx="17776980" cy="7385538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Main finding</a:t>
            </a:r>
            <a:r>
              <a:rPr lang="en-US" sz="9692" b="1" dirty="0"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9692" dirty="0"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goes here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translated into </a:t>
            </a: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plain English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Emphasize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the important words.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C988AD-FB82-4850-84BE-0F496EB3BDC0}"/>
              </a:ext>
            </a:extLst>
          </p:cNvPr>
          <p:cNvSpPr/>
          <p:nvPr/>
        </p:nvSpPr>
        <p:spPr>
          <a:xfrm>
            <a:off x="13293969" y="21546897"/>
            <a:ext cx="11816862" cy="1086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31" dirty="0">
                <a:latin typeface="Lato" panose="020F0502020204030203" pitchFamily="34" charset="0"/>
                <a:cs typeface="Segoe UI" panose="020B0502040204020203" pitchFamily="34" charset="0"/>
              </a:rPr>
              <a:t>Visualize your findings with an image, graphic, or a key figure.</a:t>
            </a:r>
          </a:p>
          <a:p>
            <a:endParaRPr lang="en-US" sz="3231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Graphic 7">
            <a:extLst>
              <a:ext uri="{FF2B5EF4-FFF2-40B4-BE49-F238E27FC236}">
                <a16:creationId xmlns:a16="http://schemas.microsoft.com/office/drawing/2014/main" id="{9914F9AF-0FB9-4924-8DCA-B46EEB713FE9}"/>
              </a:ext>
            </a:extLst>
          </p:cNvPr>
          <p:cNvSpPr/>
          <p:nvPr/>
        </p:nvSpPr>
        <p:spPr>
          <a:xfrm>
            <a:off x="15035264" y="24612076"/>
            <a:ext cx="1280042" cy="2460302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chemeClr val="tx1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587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2B70FBA-A2DF-453C-9792-CA6E8DB0D343}"/>
              </a:ext>
            </a:extLst>
          </p:cNvPr>
          <p:cNvCxnSpPr>
            <a:cxnSpLocks/>
          </p:cNvCxnSpPr>
          <p:nvPr/>
        </p:nvCxnSpPr>
        <p:spPr>
          <a:xfrm flipH="1" flipV="1">
            <a:off x="13444708" y="25931143"/>
            <a:ext cx="1396240" cy="54033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65541" y="5880024"/>
            <a:ext cx="6993010" cy="2607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BACKGROUND: Who cares?</a:t>
            </a:r>
            <a:r>
              <a:rPr lang="en-US" sz="2908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Collected [what] from [population]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Another Method listed here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Tested it with X process.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Illustrate your methods.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If Community-engaged, try adding photos.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Try a flowchart!</a:t>
            </a: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RESULTS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Graph/table showing </a:t>
            </a: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essential results only</a:t>
            </a: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All the other correlations in the ammo bar.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additional result statements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 topics list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Summarize your findings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topics that will generate </a:t>
            </a: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 discussion with viewers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key words, phrases that help you generate topics to discuss</a:t>
            </a:r>
            <a:endParaRPr lang="en-US" sz="3392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565541" y="3484798"/>
            <a:ext cx="3799511" cy="1272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PRESENTER:</a:t>
            </a:r>
            <a:r>
              <a:rPr lang="en-US" sz="2908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</a:t>
            </a:r>
            <a:endParaRPr lang="en-US" sz="3877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542196" y="673468"/>
            <a:ext cx="5602338" cy="208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Title:</a:t>
            </a:r>
            <a:b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0896169" y="13161379"/>
            <a:ext cx="7016262" cy="882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23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DATA Summary</a:t>
            </a:r>
          </a:p>
          <a:p>
            <a:endParaRPr lang="en-US" sz="4523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Delete this and replace it with your…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Graphs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Correlation tables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Figures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nuance that you’re worried about leaving out.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Keep it messy!</a:t>
            </a: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This section is just for you.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30896170" y="8657416"/>
            <a:ext cx="7302606" cy="367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Authors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Jane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Project Manager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Mary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Researcher </a:t>
            </a:r>
            <a:b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John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Director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Science Writer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Jacob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Manager</a:t>
            </a:r>
            <a:endParaRPr lang="en-US" sz="3877" b="1" i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915F9-1976-AC96-6B53-E5696CF70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021" y="23799196"/>
            <a:ext cx="5033673" cy="4127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3CB4BE-B972-FD95-9210-343B39B0A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1352" y="876793"/>
            <a:ext cx="6274173" cy="6771138"/>
          </a:xfrm>
          <a:prstGeom prst="rect">
            <a:avLst/>
          </a:prstGeom>
          <a:effectLst>
            <a:outerShdw blurRad="441473" dist="252809" dir="2700000" algn="tl" rotWithShape="0">
              <a:prstClr val="black">
                <a:alpha val="64836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9E97586-9F2C-9DFF-40C2-96B8A03EB0A2}"/>
              </a:ext>
            </a:extLst>
          </p:cNvPr>
          <p:cNvGrpSpPr/>
          <p:nvPr/>
        </p:nvGrpSpPr>
        <p:grpSpPr>
          <a:xfrm>
            <a:off x="8854757" y="23733368"/>
            <a:ext cx="4259265" cy="4259265"/>
            <a:chOff x="15103730" y="25501600"/>
            <a:chExt cx="7366000" cy="736600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BEBD63C-4112-7540-3450-5DE649D62F6B}"/>
                </a:ext>
              </a:extLst>
            </p:cNvPr>
            <p:cNvSpPr/>
            <p:nvPr/>
          </p:nvSpPr>
          <p:spPr>
            <a:xfrm>
              <a:off x="15103730" y="25501600"/>
              <a:ext cx="7366000" cy="7366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87" dirty="0">
                <a:solidFill>
                  <a:srgbClr val="254061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FCA4CE-2EEA-D339-02D3-8E53C47E0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50868" y="26669204"/>
              <a:ext cx="5271724" cy="5271724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0CB0925-390A-5822-51DF-66707C52F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3969" y="13170877"/>
            <a:ext cx="11816862" cy="783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0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EB2736-39FB-B985-CA38-0B07C253FB6E}"/>
              </a:ext>
            </a:extLst>
          </p:cNvPr>
          <p:cNvSpPr/>
          <p:nvPr/>
        </p:nvSpPr>
        <p:spPr>
          <a:xfrm>
            <a:off x="30177695" y="22935424"/>
            <a:ext cx="8227107" cy="5991269"/>
          </a:xfrm>
          <a:prstGeom prst="rect">
            <a:avLst/>
          </a:prstGeom>
          <a:solidFill>
            <a:srgbClr val="253F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790A54-5A48-15E0-85F1-B0C185C50738}"/>
              </a:ext>
            </a:extLst>
          </p:cNvPr>
          <p:cNvSpPr/>
          <p:nvPr/>
        </p:nvSpPr>
        <p:spPr>
          <a:xfrm>
            <a:off x="8227106" y="1"/>
            <a:ext cx="21950591" cy="28904728"/>
          </a:xfrm>
          <a:prstGeom prst="rect">
            <a:avLst/>
          </a:prstGeom>
          <a:solidFill>
            <a:srgbClr val="EF74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7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474EA2-0CC9-4093-8923-E745E0ED6E8A}"/>
              </a:ext>
            </a:extLst>
          </p:cNvPr>
          <p:cNvSpPr/>
          <p:nvPr/>
        </p:nvSpPr>
        <p:spPr>
          <a:xfrm>
            <a:off x="30280708" y="18937"/>
            <a:ext cx="8124092" cy="2291648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D156B-56FB-4B25-BCB0-FED19EA74791}"/>
              </a:ext>
            </a:extLst>
          </p:cNvPr>
          <p:cNvSpPr/>
          <p:nvPr/>
        </p:nvSpPr>
        <p:spPr>
          <a:xfrm>
            <a:off x="0" y="0"/>
            <a:ext cx="8124092" cy="2880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8831" y="2215662"/>
            <a:ext cx="17776980" cy="7385538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Main finding</a:t>
            </a:r>
            <a:r>
              <a:rPr lang="en-US" sz="9692" b="1" dirty="0"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9692" dirty="0"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goes here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translated into </a:t>
            </a: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plain English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Emphasize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the important words.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C988AD-FB82-4850-84BE-0F496EB3BDC0}"/>
              </a:ext>
            </a:extLst>
          </p:cNvPr>
          <p:cNvSpPr/>
          <p:nvPr/>
        </p:nvSpPr>
        <p:spPr>
          <a:xfrm>
            <a:off x="13293969" y="21546897"/>
            <a:ext cx="11816862" cy="1086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31" dirty="0">
                <a:latin typeface="Lato" panose="020F0502020204030203" pitchFamily="34" charset="0"/>
                <a:cs typeface="Segoe UI" panose="020B0502040204020203" pitchFamily="34" charset="0"/>
              </a:rPr>
              <a:t>Visualize your findings with an image, graphic, or a key figure.</a:t>
            </a:r>
          </a:p>
          <a:p>
            <a:endParaRPr lang="en-US" sz="3231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Graphic 7">
            <a:extLst>
              <a:ext uri="{FF2B5EF4-FFF2-40B4-BE49-F238E27FC236}">
                <a16:creationId xmlns:a16="http://schemas.microsoft.com/office/drawing/2014/main" id="{9914F9AF-0FB9-4924-8DCA-B46EEB713FE9}"/>
              </a:ext>
            </a:extLst>
          </p:cNvPr>
          <p:cNvSpPr/>
          <p:nvPr/>
        </p:nvSpPr>
        <p:spPr>
          <a:xfrm>
            <a:off x="15035264" y="24612076"/>
            <a:ext cx="1280042" cy="2460302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chemeClr val="tx1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587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2B70FBA-A2DF-453C-9792-CA6E8DB0D343}"/>
              </a:ext>
            </a:extLst>
          </p:cNvPr>
          <p:cNvCxnSpPr>
            <a:cxnSpLocks/>
          </p:cNvCxnSpPr>
          <p:nvPr/>
        </p:nvCxnSpPr>
        <p:spPr>
          <a:xfrm flipH="1" flipV="1">
            <a:off x="13444708" y="25931143"/>
            <a:ext cx="1396240" cy="54033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65541" y="5880024"/>
            <a:ext cx="6993010" cy="2607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BACKGROUND: Who cares?</a:t>
            </a:r>
            <a:r>
              <a:rPr lang="en-US" sz="2908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Collected [what] from [population]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Another Method listed here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Tested it with X process.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Illustrate your methods.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If Community-engaged, try adding photos.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Try a flowchart!</a:t>
            </a: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RESULTS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Graph/table showing </a:t>
            </a: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essential results only</a:t>
            </a: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All the other correlations in the ammo bar.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additional result statements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 topics list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Summarize your findings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topics that will generate </a:t>
            </a: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 discussion with viewers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key words, phrases that help you generate topics to discuss</a:t>
            </a:r>
            <a:endParaRPr lang="en-US" sz="3392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565541" y="3484798"/>
            <a:ext cx="3799511" cy="1272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PRESENTER:</a:t>
            </a:r>
            <a:r>
              <a:rPr lang="en-US" sz="2908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</a:t>
            </a:r>
            <a:endParaRPr lang="en-US" sz="3877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542196" y="673468"/>
            <a:ext cx="5602338" cy="208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Title:</a:t>
            </a:r>
            <a:b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0896169" y="13161379"/>
            <a:ext cx="7016262" cy="882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23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DATA Summary</a:t>
            </a:r>
          </a:p>
          <a:p>
            <a:endParaRPr lang="en-US" sz="4523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Delete this and replace it with your…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Graphs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Correlation tables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Figures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nuance that you’re worried about leaving out.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Keep it messy!</a:t>
            </a: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This section is just for you.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30896170" y="8657416"/>
            <a:ext cx="7302606" cy="367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Authors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Jane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Project Manager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Mary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Researcher </a:t>
            </a:r>
            <a:b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John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Director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Science Writer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Jacob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Manager</a:t>
            </a:r>
            <a:endParaRPr lang="en-US" sz="3877" b="1" i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915F9-1976-AC96-6B53-E5696CF70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021" y="23799196"/>
            <a:ext cx="5033673" cy="4127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3CB4BE-B972-FD95-9210-343B39B0A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1352" y="876793"/>
            <a:ext cx="6274173" cy="6771138"/>
          </a:xfrm>
          <a:prstGeom prst="rect">
            <a:avLst/>
          </a:prstGeom>
          <a:effectLst>
            <a:outerShdw blurRad="441473" dist="252809" dir="2700000" algn="tl" rotWithShape="0">
              <a:prstClr val="black">
                <a:alpha val="64836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9E97586-9F2C-9DFF-40C2-96B8A03EB0A2}"/>
              </a:ext>
            </a:extLst>
          </p:cNvPr>
          <p:cNvGrpSpPr/>
          <p:nvPr/>
        </p:nvGrpSpPr>
        <p:grpSpPr>
          <a:xfrm>
            <a:off x="8854757" y="23733368"/>
            <a:ext cx="4259265" cy="4259265"/>
            <a:chOff x="15103730" y="25501600"/>
            <a:chExt cx="7366000" cy="736600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BEBD63C-4112-7540-3450-5DE649D62F6B}"/>
                </a:ext>
              </a:extLst>
            </p:cNvPr>
            <p:cNvSpPr/>
            <p:nvPr/>
          </p:nvSpPr>
          <p:spPr>
            <a:xfrm>
              <a:off x="15103730" y="25501600"/>
              <a:ext cx="7366000" cy="7366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87" dirty="0">
                <a:solidFill>
                  <a:srgbClr val="254061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FCA4CE-2EEA-D339-02D3-8E53C47E0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50868" y="26669204"/>
              <a:ext cx="5271724" cy="5271724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8730BFF-1010-5A7E-7A2A-38DF23D2C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58625" y="12329575"/>
            <a:ext cx="11419876" cy="75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3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474EA2-0CC9-4093-8923-E745E0ED6E8A}"/>
              </a:ext>
            </a:extLst>
          </p:cNvPr>
          <p:cNvSpPr/>
          <p:nvPr/>
        </p:nvSpPr>
        <p:spPr>
          <a:xfrm>
            <a:off x="30280708" y="1"/>
            <a:ext cx="8124092" cy="28575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D156B-56FB-4B25-BCB0-FED19EA74791}"/>
              </a:ext>
            </a:extLst>
          </p:cNvPr>
          <p:cNvSpPr/>
          <p:nvPr/>
        </p:nvSpPr>
        <p:spPr>
          <a:xfrm>
            <a:off x="0" y="0"/>
            <a:ext cx="8124092" cy="2880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23390C-F857-7121-A931-74123135362E}"/>
              </a:ext>
            </a:extLst>
          </p:cNvPr>
          <p:cNvSpPr/>
          <p:nvPr/>
        </p:nvSpPr>
        <p:spPr>
          <a:xfrm>
            <a:off x="0" y="0"/>
            <a:ext cx="38404800" cy="4330269"/>
          </a:xfrm>
          <a:prstGeom prst="rect">
            <a:avLst/>
          </a:prstGeom>
          <a:solidFill>
            <a:srgbClr val="254061"/>
          </a:solidFill>
          <a:ln>
            <a:noFill/>
          </a:ln>
          <a:effectLst>
            <a:outerShdw blurRad="675185" dist="120309" dir="2640000" sx="102000" sy="102000" algn="tl" rotWithShape="0">
              <a:prstClr val="black">
                <a:alpha val="65331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5406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EB2736-39FB-B985-CA38-0B07C253FB6E}"/>
              </a:ext>
            </a:extLst>
          </p:cNvPr>
          <p:cNvSpPr/>
          <p:nvPr/>
        </p:nvSpPr>
        <p:spPr>
          <a:xfrm>
            <a:off x="29550043" y="22935425"/>
            <a:ext cx="8854757" cy="5849240"/>
          </a:xfrm>
          <a:prstGeom prst="rect">
            <a:avLst/>
          </a:prstGeom>
          <a:solidFill>
            <a:srgbClr val="253F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9" dirty="0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8830" y="6022434"/>
            <a:ext cx="19770969" cy="7385538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Main finding</a:t>
            </a:r>
            <a:r>
              <a:rPr lang="en-US" sz="9692" b="1" dirty="0"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9692" dirty="0">
                <a:latin typeface="Lato" panose="020F05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goes here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translated into </a:t>
            </a: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plain English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  <a:r>
              <a:rPr lang="en-US" sz="9692" b="1" dirty="0">
                <a:latin typeface="Lato Black" panose="020F0A0202020403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Emphasize</a:t>
            </a:r>
            <a:r>
              <a:rPr lang="en-US" sz="9692" dirty="0">
                <a:latin typeface="Lato" panose="020F050202020403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the important words.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65541" y="9597464"/>
            <a:ext cx="6993010" cy="20978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BACKGROUND: Who cares?</a:t>
            </a:r>
            <a:r>
              <a:rPr lang="en-US" sz="2908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Explain why your study matters in the fastest, most brutal way possible (feel free to add graphics!).</a:t>
            </a: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Collected [what] from [population]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Another Method listed here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Tested it with X process.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Illustrate your methods.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If Community-engaged, try adding photos.</a:t>
            </a:r>
          </a:p>
          <a:p>
            <a:pPr marL="1200161" indent="-1200161">
              <a:lnSpc>
                <a:spcPct val="120000"/>
              </a:lnSpc>
              <a:buFont typeface="+mj-lt"/>
              <a:buAutoNum type="arabicPeriod"/>
            </a:pP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Try a flowchart!</a:t>
            </a: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RESULTS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Graph/table showing </a:t>
            </a: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essential results only</a:t>
            </a: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All the other correlations in the ammo bar.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additional result statements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Discussion topics list here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Summarize your findings</a:t>
            </a:r>
          </a:p>
          <a:p>
            <a:pPr marL="923201" indent="-92320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92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Add topics that will generate </a:t>
            </a:r>
            <a:r>
              <a:rPr lang="en-US" sz="339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 discussion with viewers</a:t>
            </a: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908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565541" y="7639862"/>
            <a:ext cx="3799511" cy="1272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8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PRESENTER:</a:t>
            </a:r>
            <a:r>
              <a:rPr lang="en-US" sz="2908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</a:t>
            </a:r>
            <a:endParaRPr lang="en-US" sz="3877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542196" y="4828532"/>
            <a:ext cx="5602338" cy="208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Title:</a:t>
            </a:r>
            <a:b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6462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0896169" y="10373101"/>
            <a:ext cx="7016262" cy="882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23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DATA Summary</a:t>
            </a:r>
          </a:p>
          <a:p>
            <a:endParaRPr lang="en-US" sz="4523" b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Delete this and replace it with your…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Graphs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Correlation tables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Figures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Extra nuance that you’re worried about leaving out.</a:t>
            </a:r>
          </a:p>
          <a:p>
            <a:pPr marL="756513" indent="-756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Keep it messy!</a:t>
            </a: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 This section is just for you.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30896170" y="5253494"/>
            <a:ext cx="7302606" cy="367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77" b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Authors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Jane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Project Manager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Mary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Researcher </a:t>
            </a:r>
            <a:b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John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Director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Jack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Science Writer</a:t>
            </a:r>
          </a:p>
          <a:p>
            <a:r>
              <a:rPr lang="en-US" sz="3877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Jacob Smith, </a:t>
            </a:r>
            <a:r>
              <a:rPr lang="en-US" sz="3877" i="1" dirty="0">
                <a:solidFill>
                  <a:schemeClr val="bg2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Program Manager</a:t>
            </a:r>
            <a:endParaRPr lang="en-US" sz="3877" b="1" i="1" dirty="0">
              <a:solidFill>
                <a:schemeClr val="bg2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3CB4BE-B972-FD95-9210-343B39B0A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2456" y="20675141"/>
            <a:ext cx="4989930" cy="5385173"/>
          </a:xfrm>
          <a:prstGeom prst="rect">
            <a:avLst/>
          </a:prstGeom>
          <a:effectLst>
            <a:outerShdw blurRad="441473" dist="252809" dir="2700000" algn="tl" rotWithShape="0">
              <a:prstClr val="black">
                <a:alpha val="64836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DA57EFD-DD8F-5CD3-41DE-6C35676B8C5E}"/>
              </a:ext>
            </a:extLst>
          </p:cNvPr>
          <p:cNvGrpSpPr/>
          <p:nvPr/>
        </p:nvGrpSpPr>
        <p:grpSpPr>
          <a:xfrm>
            <a:off x="16091494" y="24630804"/>
            <a:ext cx="6221813" cy="2915679"/>
            <a:chOff x="15889156" y="24630804"/>
            <a:chExt cx="6221813" cy="2915679"/>
          </a:xfrm>
        </p:grpSpPr>
        <p:sp>
          <p:nvSpPr>
            <p:cNvPr id="38" name="Graphic 7">
              <a:extLst>
                <a:ext uri="{FF2B5EF4-FFF2-40B4-BE49-F238E27FC236}">
                  <a16:creationId xmlns:a16="http://schemas.microsoft.com/office/drawing/2014/main" id="{9914F9AF-0FB9-4924-8DCA-B46EEB713FE9}"/>
                </a:ext>
              </a:extLst>
            </p:cNvPr>
            <p:cNvSpPr/>
            <p:nvPr/>
          </p:nvSpPr>
          <p:spPr>
            <a:xfrm>
              <a:off x="20830927" y="24930699"/>
              <a:ext cx="1280042" cy="2460302"/>
            </a:xfrm>
            <a:custGeom>
              <a:avLst/>
              <a:gdLst>
                <a:gd name="connsiteX0" fmla="*/ 321256 w 2089376"/>
                <a:gd name="connsiteY0" fmla="*/ 0 h 3614056"/>
                <a:gd name="connsiteX1" fmla="*/ 0 w 2089376"/>
                <a:gd name="connsiteY1" fmla="*/ 321256 h 3614056"/>
                <a:gd name="connsiteX2" fmla="*/ 0 w 2089376"/>
                <a:gd name="connsiteY2" fmla="*/ 3292801 h 3614056"/>
                <a:gd name="connsiteX3" fmla="*/ 321256 w 2089376"/>
                <a:gd name="connsiteY3" fmla="*/ 3614057 h 3614056"/>
                <a:gd name="connsiteX4" fmla="*/ 1815047 w 2089376"/>
                <a:gd name="connsiteY4" fmla="*/ 3614057 h 3614056"/>
                <a:gd name="connsiteX5" fmla="*/ 2136303 w 2089376"/>
                <a:gd name="connsiteY5" fmla="*/ 3292801 h 3614056"/>
                <a:gd name="connsiteX6" fmla="*/ 2136303 w 2089376"/>
                <a:gd name="connsiteY6" fmla="*/ 321256 h 3614056"/>
                <a:gd name="connsiteX7" fmla="*/ 1815047 w 2089376"/>
                <a:gd name="connsiteY7" fmla="*/ 0 h 3614056"/>
                <a:gd name="connsiteX8" fmla="*/ 321256 w 2089376"/>
                <a:gd name="connsiteY8" fmla="*/ 0 h 3614056"/>
                <a:gd name="connsiteX9" fmla="*/ 889115 w 2089376"/>
                <a:gd name="connsiteY9" fmla="*/ 309397 h 3614056"/>
                <a:gd name="connsiteX10" fmla="*/ 1247302 w 2089376"/>
                <a:gd name="connsiteY10" fmla="*/ 309397 h 3614056"/>
                <a:gd name="connsiteX11" fmla="*/ 1289936 w 2089376"/>
                <a:gd name="connsiteY11" fmla="*/ 369650 h 3614056"/>
                <a:gd name="connsiteX12" fmla="*/ 1247302 w 2089376"/>
                <a:gd name="connsiteY12" fmla="*/ 429903 h 3614056"/>
                <a:gd name="connsiteX13" fmla="*/ 889115 w 2089376"/>
                <a:gd name="connsiteY13" fmla="*/ 429903 h 3614056"/>
                <a:gd name="connsiteX14" fmla="*/ 846480 w 2089376"/>
                <a:gd name="connsiteY14" fmla="*/ 369650 h 3614056"/>
                <a:gd name="connsiteX15" fmla="*/ 889115 w 2089376"/>
                <a:gd name="connsiteY15" fmla="*/ 309397 h 3614056"/>
                <a:gd name="connsiteX16" fmla="*/ 176468 w 2089376"/>
                <a:gd name="connsiteY16" fmla="*/ 738905 h 3614056"/>
                <a:gd name="connsiteX17" fmla="*/ 1959892 w 2089376"/>
                <a:gd name="connsiteY17" fmla="*/ 738905 h 3614056"/>
                <a:gd name="connsiteX18" fmla="*/ 1959892 w 2089376"/>
                <a:gd name="connsiteY18" fmla="*/ 2875208 h 3614056"/>
                <a:gd name="connsiteX19" fmla="*/ 176468 w 2089376"/>
                <a:gd name="connsiteY19" fmla="*/ 2875208 h 3614056"/>
                <a:gd name="connsiteX20" fmla="*/ 176468 w 2089376"/>
                <a:gd name="connsiteY20" fmla="*/ 738905 h 3614056"/>
                <a:gd name="connsiteX21" fmla="*/ 1068180 w 2089376"/>
                <a:gd name="connsiteY21" fmla="*/ 3045747 h 3614056"/>
                <a:gd name="connsiteX22" fmla="*/ 1068180 w 2089376"/>
                <a:gd name="connsiteY22" fmla="*/ 3045747 h 3614056"/>
                <a:gd name="connsiteX23" fmla="*/ 1267066 w 2089376"/>
                <a:gd name="connsiteY23" fmla="*/ 3244633 h 3614056"/>
                <a:gd name="connsiteX24" fmla="*/ 1267066 w 2089376"/>
                <a:gd name="connsiteY24" fmla="*/ 3244633 h 3614056"/>
                <a:gd name="connsiteX25" fmla="*/ 1267066 w 2089376"/>
                <a:gd name="connsiteY25" fmla="*/ 3244633 h 3614056"/>
                <a:gd name="connsiteX26" fmla="*/ 1267066 w 2089376"/>
                <a:gd name="connsiteY26" fmla="*/ 3244633 h 3614056"/>
                <a:gd name="connsiteX27" fmla="*/ 1068180 w 2089376"/>
                <a:gd name="connsiteY27" fmla="*/ 3443519 h 3614056"/>
                <a:gd name="connsiteX28" fmla="*/ 1068180 w 2089376"/>
                <a:gd name="connsiteY28" fmla="*/ 3443519 h 3614056"/>
                <a:gd name="connsiteX29" fmla="*/ 1068180 w 2089376"/>
                <a:gd name="connsiteY29" fmla="*/ 3443519 h 3614056"/>
                <a:gd name="connsiteX30" fmla="*/ 1068180 w 2089376"/>
                <a:gd name="connsiteY30" fmla="*/ 3443519 h 3614056"/>
                <a:gd name="connsiteX31" fmla="*/ 869294 w 2089376"/>
                <a:gd name="connsiteY31" fmla="*/ 3244633 h 3614056"/>
                <a:gd name="connsiteX32" fmla="*/ 869294 w 2089376"/>
                <a:gd name="connsiteY32" fmla="*/ 3244633 h 3614056"/>
                <a:gd name="connsiteX33" fmla="*/ 869294 w 2089376"/>
                <a:gd name="connsiteY33" fmla="*/ 3244633 h 3614056"/>
                <a:gd name="connsiteX34" fmla="*/ 869294 w 2089376"/>
                <a:gd name="connsiteY34" fmla="*/ 3244633 h 3614056"/>
                <a:gd name="connsiteX35" fmla="*/ 1068180 w 2089376"/>
                <a:gd name="connsiteY35" fmla="*/ 3045747 h 3614056"/>
                <a:gd name="connsiteX36" fmla="*/ 1068180 w 2089376"/>
                <a:gd name="connsiteY36" fmla="*/ 3045747 h 3614056"/>
                <a:gd name="connsiteX37" fmla="*/ 1068180 w 2089376"/>
                <a:gd name="connsiteY37" fmla="*/ 3045747 h 361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89376" h="3614056">
                  <a:moveTo>
                    <a:pt x="321256" y="0"/>
                  </a:moveTo>
                  <a:cubicBezTo>
                    <a:pt x="144562" y="0"/>
                    <a:pt x="0" y="144562"/>
                    <a:pt x="0" y="321256"/>
                  </a:cubicBezTo>
                  <a:lnTo>
                    <a:pt x="0" y="3292801"/>
                  </a:lnTo>
                  <a:cubicBezTo>
                    <a:pt x="0" y="3469495"/>
                    <a:pt x="144562" y="3614057"/>
                    <a:pt x="321256" y="3614057"/>
                  </a:cubicBezTo>
                  <a:lnTo>
                    <a:pt x="1815047" y="3614057"/>
                  </a:lnTo>
                  <a:cubicBezTo>
                    <a:pt x="1991741" y="3614057"/>
                    <a:pt x="2136303" y="3469495"/>
                    <a:pt x="2136303" y="3292801"/>
                  </a:cubicBezTo>
                  <a:lnTo>
                    <a:pt x="2136303" y="321256"/>
                  </a:lnTo>
                  <a:cubicBezTo>
                    <a:pt x="2136303" y="144562"/>
                    <a:pt x="1991741" y="0"/>
                    <a:pt x="1815047" y="0"/>
                  </a:cubicBezTo>
                  <a:lnTo>
                    <a:pt x="321256" y="0"/>
                  </a:lnTo>
                  <a:close/>
                  <a:moveTo>
                    <a:pt x="889115" y="309397"/>
                  </a:moveTo>
                  <a:lnTo>
                    <a:pt x="1247302" y="309397"/>
                  </a:lnTo>
                  <a:cubicBezTo>
                    <a:pt x="1270849" y="309397"/>
                    <a:pt x="1289936" y="336390"/>
                    <a:pt x="1289936" y="369650"/>
                  </a:cubicBezTo>
                  <a:cubicBezTo>
                    <a:pt x="1289936" y="402911"/>
                    <a:pt x="1270849" y="429903"/>
                    <a:pt x="1247302" y="429903"/>
                  </a:cubicBezTo>
                  <a:lnTo>
                    <a:pt x="889115" y="429903"/>
                  </a:lnTo>
                  <a:cubicBezTo>
                    <a:pt x="865567" y="429903"/>
                    <a:pt x="846480" y="402911"/>
                    <a:pt x="846480" y="369650"/>
                  </a:cubicBezTo>
                  <a:cubicBezTo>
                    <a:pt x="846480" y="336390"/>
                    <a:pt x="865567" y="309397"/>
                    <a:pt x="889115" y="309397"/>
                  </a:cubicBezTo>
                  <a:close/>
                  <a:moveTo>
                    <a:pt x="176468" y="738905"/>
                  </a:moveTo>
                  <a:lnTo>
                    <a:pt x="1959892" y="738905"/>
                  </a:lnTo>
                  <a:lnTo>
                    <a:pt x="1959892" y="2875208"/>
                  </a:lnTo>
                  <a:lnTo>
                    <a:pt x="176468" y="2875208"/>
                  </a:lnTo>
                  <a:lnTo>
                    <a:pt x="176468" y="738905"/>
                  </a:lnTo>
                  <a:close/>
                  <a:moveTo>
                    <a:pt x="1068180" y="3045747"/>
                  </a:moveTo>
                  <a:cubicBezTo>
                    <a:pt x="1068180" y="3045747"/>
                    <a:pt x="1068180" y="3045747"/>
                    <a:pt x="1068180" y="3045747"/>
                  </a:cubicBezTo>
                  <a:cubicBezTo>
                    <a:pt x="1178013" y="3045747"/>
                    <a:pt x="1267066" y="3134799"/>
                    <a:pt x="1267066" y="3244633"/>
                  </a:cubicBezTo>
                  <a:cubicBezTo>
                    <a:pt x="1267066" y="3244633"/>
                    <a:pt x="1267066" y="3244633"/>
                    <a:pt x="1267066" y="3244633"/>
                  </a:cubicBezTo>
                  <a:lnTo>
                    <a:pt x="1267066" y="3244633"/>
                  </a:lnTo>
                  <a:cubicBezTo>
                    <a:pt x="1267066" y="3244633"/>
                    <a:pt x="1267066" y="3244633"/>
                    <a:pt x="1267066" y="3244633"/>
                  </a:cubicBezTo>
                  <a:cubicBezTo>
                    <a:pt x="1267066" y="3354466"/>
                    <a:pt x="1178013" y="3443519"/>
                    <a:pt x="1068180" y="3443519"/>
                  </a:cubicBezTo>
                  <a:cubicBezTo>
                    <a:pt x="1068180" y="3443519"/>
                    <a:pt x="1068180" y="3443519"/>
                    <a:pt x="1068180" y="3443519"/>
                  </a:cubicBezTo>
                  <a:lnTo>
                    <a:pt x="1068180" y="3443519"/>
                  </a:lnTo>
                  <a:cubicBezTo>
                    <a:pt x="1068180" y="3443519"/>
                    <a:pt x="1068180" y="3443519"/>
                    <a:pt x="1068180" y="3443519"/>
                  </a:cubicBezTo>
                  <a:cubicBezTo>
                    <a:pt x="958346" y="3443519"/>
                    <a:pt x="869294" y="3354466"/>
                    <a:pt x="869294" y="3244633"/>
                  </a:cubicBezTo>
                  <a:cubicBezTo>
                    <a:pt x="869294" y="3244633"/>
                    <a:pt x="869294" y="3244633"/>
                    <a:pt x="869294" y="3244633"/>
                  </a:cubicBezTo>
                  <a:lnTo>
                    <a:pt x="869294" y="3244633"/>
                  </a:lnTo>
                  <a:cubicBezTo>
                    <a:pt x="869294" y="3244633"/>
                    <a:pt x="869294" y="3244633"/>
                    <a:pt x="869294" y="3244633"/>
                  </a:cubicBezTo>
                  <a:cubicBezTo>
                    <a:pt x="869294" y="3134799"/>
                    <a:pt x="958346" y="3045747"/>
                    <a:pt x="1068180" y="3045747"/>
                  </a:cubicBezTo>
                  <a:cubicBezTo>
                    <a:pt x="1068180" y="3045747"/>
                    <a:pt x="1068180" y="3045747"/>
                    <a:pt x="1068180" y="3045747"/>
                  </a:cubicBezTo>
                  <a:lnTo>
                    <a:pt x="1068180" y="3045747"/>
                  </a:lnTo>
                  <a:close/>
                </a:path>
              </a:pathLst>
            </a:custGeom>
            <a:solidFill>
              <a:schemeClr val="tx1"/>
            </a:solidFill>
            <a:ln w="56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587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2B70FBA-A2DF-453C-9792-CA6E8DB0D3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66002" y="26006195"/>
              <a:ext cx="803198" cy="0"/>
            </a:xfrm>
            <a:prstGeom prst="straightConnector1">
              <a:avLst/>
            </a:prstGeom>
            <a:ln w="38100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9E97586-9F2C-9DFF-40C2-96B8A03EB0A2}"/>
                </a:ext>
              </a:extLst>
            </p:cNvPr>
            <p:cNvGrpSpPr/>
            <p:nvPr/>
          </p:nvGrpSpPr>
          <p:grpSpPr>
            <a:xfrm>
              <a:off x="15889156" y="24630804"/>
              <a:ext cx="2915679" cy="2915679"/>
              <a:chOff x="15103730" y="25501600"/>
              <a:chExt cx="7366000" cy="7366000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ABEBD63C-4112-7540-3450-5DE649D62F6B}"/>
                  </a:ext>
                </a:extLst>
              </p:cNvPr>
              <p:cNvSpPr/>
              <p:nvPr/>
            </p:nvSpPr>
            <p:spPr>
              <a:xfrm>
                <a:off x="15103730" y="25501600"/>
                <a:ext cx="7366000" cy="73660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87" dirty="0">
                  <a:solidFill>
                    <a:srgbClr val="254061"/>
                  </a:solidFill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CFCA4CE-2EEA-D339-02D3-8E53C47E04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50868" y="26669204"/>
                <a:ext cx="5271724" cy="5271724"/>
              </a:xfrm>
              <a:prstGeom prst="rect">
                <a:avLst/>
              </a:prstGeom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C2EB107-28FB-786E-8947-9CB545EDB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4846" y="1447323"/>
            <a:ext cx="17529085" cy="18323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49FA26-089A-D057-CF50-EE3110B747EE}"/>
              </a:ext>
            </a:extLst>
          </p:cNvPr>
          <p:cNvSpPr txBox="1"/>
          <p:nvPr/>
        </p:nvSpPr>
        <p:spPr>
          <a:xfrm>
            <a:off x="30016358" y="26847615"/>
            <a:ext cx="7922126" cy="1086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62" b="1" i="1" dirty="0" err="1">
                <a:latin typeface="Lato" panose="020F0502020204030203" pitchFamily="34" charset="0"/>
                <a:cs typeface="Segoe UI" panose="020B0502040204020203" pitchFamily="34" charset="0"/>
              </a:rPr>
              <a:t>michr.umich.edu</a:t>
            </a:r>
            <a:endParaRPr lang="en-US" sz="6462" b="1" i="1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6DC1A50-8740-B93A-0A56-7CFC7AB0EF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9433" y="13764569"/>
            <a:ext cx="8965934" cy="89358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4B5BCCD-BF63-E083-7401-AE8BD9238B62}"/>
              </a:ext>
            </a:extLst>
          </p:cNvPr>
          <p:cNvSpPr txBox="1"/>
          <p:nvPr/>
        </p:nvSpPr>
        <p:spPr>
          <a:xfrm>
            <a:off x="22048474" y="20814487"/>
            <a:ext cx="8965934" cy="6456126"/>
          </a:xfrm>
          <a:prstGeom prst="rect">
            <a:avLst/>
          </a:prstGeom>
          <a:solidFill>
            <a:srgbClr val="F002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169" b="1" dirty="0">
                <a:latin typeface="Arial" panose="020B0604020202020204" pitchFamily="34" charset="0"/>
                <a:cs typeface="Arial" panose="020B0604020202020204" pitchFamily="34" charset="0"/>
              </a:rPr>
              <a:t>¡IMPORTANT!</a:t>
            </a:r>
            <a:br>
              <a:rPr lang="en-US" sz="516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169" dirty="0">
                <a:latin typeface="Arial" panose="020B0604020202020204" pitchFamily="34" charset="0"/>
                <a:cs typeface="Arial" panose="020B0604020202020204" pitchFamily="34" charset="0"/>
              </a:rPr>
              <a:t>This MICHR GOLD M LOGO (in lower right corner) is ONLY to be used when another FULL MICHR logo with name spelled out is also used (example: MICHR logo centered at top) </a:t>
            </a:r>
          </a:p>
        </p:txBody>
      </p:sp>
    </p:spTree>
    <p:extLst>
      <p:ext uri="{BB962C8B-B14F-4D97-AF65-F5344CB8AC3E}">
        <p14:creationId xmlns:p14="http://schemas.microsoft.com/office/powerpoint/2010/main" val="2274076711"/>
      </p:ext>
    </p:extLst>
  </p:cSld>
  <p:clrMapOvr>
    <a:masterClrMapping/>
  </p:clrMapOvr>
</p:sld>
</file>

<file path=ppt/theme/theme1.xml><?xml version="1.0" encoding="utf-8"?>
<a:theme xmlns:a="http://schemas.openxmlformats.org/drawingml/2006/main" name="OSMI-Poster">
  <a:themeElements>
    <a:clrScheme name="OSM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6D9F0"/>
      </a:accent1>
      <a:accent2>
        <a:srgbClr val="C3D69B"/>
      </a:accent2>
      <a:accent3>
        <a:srgbClr val="BFBFBF"/>
      </a:accent3>
      <a:accent4>
        <a:srgbClr val="FFFF00"/>
      </a:accent4>
      <a:accent5>
        <a:srgbClr val="548DD4"/>
      </a:accent5>
      <a:accent6>
        <a:srgbClr val="76923C"/>
      </a:accent6>
      <a:hlink>
        <a:srgbClr val="F79646"/>
      </a:hlink>
      <a:folHlink>
        <a:srgbClr val="F796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OSMI-Poster</Template>
  <TotalTime>762</TotalTime>
  <Words>2644</Words>
  <Application>Microsoft Macintosh PowerPoint</Application>
  <PresentationFormat>Custom</PresentationFormat>
  <Paragraphs>594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Lato</vt:lpstr>
      <vt:lpstr>Lato Black</vt:lpstr>
      <vt:lpstr>OSMI-Poster</vt:lpstr>
      <vt:lpstr>Main finding goes here, translated into plain English. Emphasize the important words.</vt:lpstr>
      <vt:lpstr>Main finding goes here, translated into plain English. Emphasize the important words.</vt:lpstr>
      <vt:lpstr>Main finding goes here, translated into plain English. Emphasize the important words.</vt:lpstr>
      <vt:lpstr>Main finding goes here, translated into plain English. Emphasize the important words.</vt:lpstr>
      <vt:lpstr>Main finding goes here, translated into plain English. Emphasize the important words.</vt:lpstr>
      <vt:lpstr>Main finding goes here, translated into plain English. Emphasize the important words.</vt:lpstr>
      <vt:lpstr>Main finding goes here, translated into plain English. Emphasize the important words.</vt:lpstr>
      <vt:lpstr>Main finding goes here, translated into plain English. Emphasize the important words.</vt:lpstr>
      <vt:lpstr>Main finding goes here, translated into plain English. Emphasize the important words.</vt:lpstr>
      <vt:lpstr>Main finding goes here, translated into plain English. Emphasize the important words.</vt:lpstr>
      <vt:lpstr>Main finding goes here, translated into plain English. Emphasize the important words.</vt:lpstr>
      <vt:lpstr>Main finding goes here, translated into plain English. Emphasize the important words.</vt:lpstr>
    </vt:vector>
  </TitlesOfParts>
  <Company>UF Department of Orthopaedics and Rehabilitation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R. Allen</dc:creator>
  <cp:lastModifiedBy>Blakely, Sara</cp:lastModifiedBy>
  <cp:revision>69</cp:revision>
  <dcterms:created xsi:type="dcterms:W3CDTF">2012-08-16T16:03:05Z</dcterms:created>
  <dcterms:modified xsi:type="dcterms:W3CDTF">2024-03-11T15:21:53Z</dcterms:modified>
</cp:coreProperties>
</file>